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7" r:id="rId3"/>
    <p:sldId id="256" r:id="rId4"/>
    <p:sldId id="259" r:id="rId5"/>
    <p:sldId id="261" r:id="rId6"/>
    <p:sldId id="260" r:id="rId7"/>
    <p:sldId id="262" r:id="rId8"/>
    <p:sldId id="276" r:id="rId9"/>
    <p:sldId id="277" r:id="rId10"/>
    <p:sldId id="272" r:id="rId11"/>
    <p:sldId id="273" r:id="rId12"/>
    <p:sldId id="263" r:id="rId13"/>
    <p:sldId id="278"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52"/>
    <p:restoredTop sz="94541"/>
  </p:normalViewPr>
  <p:slideViewPr>
    <p:cSldViewPr snapToGrid="0" snapToObjects="1">
      <p:cViewPr varScale="1">
        <p:scale>
          <a:sx n="103" d="100"/>
          <a:sy n="103" d="100"/>
        </p:scale>
        <p:origin x="12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BC18D9-F433-7F4F-9D7E-E3140C8F0A4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200B175-5237-F242-BA62-9393B244F8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3726FA7-6D8D-3D46-AA44-6983BCBCB267}"/>
              </a:ext>
            </a:extLst>
          </p:cNvPr>
          <p:cNvSpPr>
            <a:spLocks noGrp="1"/>
          </p:cNvSpPr>
          <p:nvPr>
            <p:ph type="dt" sz="half" idx="10"/>
          </p:nvPr>
        </p:nvSpPr>
        <p:spPr/>
        <p:txBody>
          <a:bodyPr/>
          <a:lstStyle/>
          <a:p>
            <a:fld id="{C4C15911-B381-CC4E-9612-80F8481CF80F}" type="datetimeFigureOut">
              <a:rPr lang="fr-FR" smtClean="0"/>
              <a:t>30/03/2023</a:t>
            </a:fld>
            <a:endParaRPr lang="fr-FR"/>
          </a:p>
        </p:txBody>
      </p:sp>
      <p:sp>
        <p:nvSpPr>
          <p:cNvPr id="5" name="Espace réservé du pied de page 4">
            <a:extLst>
              <a:ext uri="{FF2B5EF4-FFF2-40B4-BE49-F238E27FC236}">
                <a16:creationId xmlns:a16="http://schemas.microsoft.com/office/drawing/2014/main" id="{E5B15ECE-B1AF-B347-BDEB-5C778FC6190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30B6201-6790-CB48-BFAC-81E39A72BFAE}"/>
              </a:ext>
            </a:extLst>
          </p:cNvPr>
          <p:cNvSpPr>
            <a:spLocks noGrp="1"/>
          </p:cNvSpPr>
          <p:nvPr>
            <p:ph type="sldNum" sz="quarter" idx="12"/>
          </p:nvPr>
        </p:nvSpPr>
        <p:spPr/>
        <p:txBody>
          <a:bodyPr/>
          <a:lstStyle/>
          <a:p>
            <a:fld id="{EFADE916-91C8-3B44-A9C3-FC88C883FB83}" type="slidenum">
              <a:rPr lang="fr-FR" smtClean="0"/>
              <a:t>‹N°›</a:t>
            </a:fld>
            <a:endParaRPr lang="fr-FR"/>
          </a:p>
        </p:txBody>
      </p:sp>
    </p:spTree>
    <p:extLst>
      <p:ext uri="{BB962C8B-B14F-4D97-AF65-F5344CB8AC3E}">
        <p14:creationId xmlns:p14="http://schemas.microsoft.com/office/powerpoint/2010/main" val="42565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B76FD-6DA5-B740-A1A9-FA990B8BBD0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99C593F-8373-1142-A24D-086420EA266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16ED66-CC1C-7240-AA45-0A705B0AAEFC}"/>
              </a:ext>
            </a:extLst>
          </p:cNvPr>
          <p:cNvSpPr>
            <a:spLocks noGrp="1"/>
          </p:cNvSpPr>
          <p:nvPr>
            <p:ph type="dt" sz="half" idx="10"/>
          </p:nvPr>
        </p:nvSpPr>
        <p:spPr/>
        <p:txBody>
          <a:bodyPr/>
          <a:lstStyle/>
          <a:p>
            <a:fld id="{C4C15911-B381-CC4E-9612-80F8481CF80F}" type="datetimeFigureOut">
              <a:rPr lang="fr-FR" smtClean="0"/>
              <a:t>30/03/2023</a:t>
            </a:fld>
            <a:endParaRPr lang="fr-FR"/>
          </a:p>
        </p:txBody>
      </p:sp>
      <p:sp>
        <p:nvSpPr>
          <p:cNvPr id="5" name="Espace réservé du pied de page 4">
            <a:extLst>
              <a:ext uri="{FF2B5EF4-FFF2-40B4-BE49-F238E27FC236}">
                <a16:creationId xmlns:a16="http://schemas.microsoft.com/office/drawing/2014/main" id="{5BE9E2F1-C7EB-0344-9441-52046AC39E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2769BC-1128-4940-8FDF-AF5146A682A1}"/>
              </a:ext>
            </a:extLst>
          </p:cNvPr>
          <p:cNvSpPr>
            <a:spLocks noGrp="1"/>
          </p:cNvSpPr>
          <p:nvPr>
            <p:ph type="sldNum" sz="quarter" idx="12"/>
          </p:nvPr>
        </p:nvSpPr>
        <p:spPr/>
        <p:txBody>
          <a:bodyPr/>
          <a:lstStyle/>
          <a:p>
            <a:fld id="{EFADE916-91C8-3B44-A9C3-FC88C883FB83}" type="slidenum">
              <a:rPr lang="fr-FR" smtClean="0"/>
              <a:t>‹N°›</a:t>
            </a:fld>
            <a:endParaRPr lang="fr-FR"/>
          </a:p>
        </p:txBody>
      </p:sp>
    </p:spTree>
    <p:extLst>
      <p:ext uri="{BB962C8B-B14F-4D97-AF65-F5344CB8AC3E}">
        <p14:creationId xmlns:p14="http://schemas.microsoft.com/office/powerpoint/2010/main" val="3334952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8FF6624-B2C6-284D-99A9-37573A54ADB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FFDE7B5-E664-D744-8CF1-831C74A927D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78E6B10-F665-9043-BFC1-A61191C1ECF4}"/>
              </a:ext>
            </a:extLst>
          </p:cNvPr>
          <p:cNvSpPr>
            <a:spLocks noGrp="1"/>
          </p:cNvSpPr>
          <p:nvPr>
            <p:ph type="dt" sz="half" idx="10"/>
          </p:nvPr>
        </p:nvSpPr>
        <p:spPr/>
        <p:txBody>
          <a:bodyPr/>
          <a:lstStyle/>
          <a:p>
            <a:fld id="{C4C15911-B381-CC4E-9612-80F8481CF80F}" type="datetimeFigureOut">
              <a:rPr lang="fr-FR" smtClean="0"/>
              <a:t>30/03/2023</a:t>
            </a:fld>
            <a:endParaRPr lang="fr-FR"/>
          </a:p>
        </p:txBody>
      </p:sp>
      <p:sp>
        <p:nvSpPr>
          <p:cNvPr id="5" name="Espace réservé du pied de page 4">
            <a:extLst>
              <a:ext uri="{FF2B5EF4-FFF2-40B4-BE49-F238E27FC236}">
                <a16:creationId xmlns:a16="http://schemas.microsoft.com/office/drawing/2014/main" id="{62F6467B-E6BE-8F42-9D10-9F42E952F3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BD027F2-B4DC-6541-87D3-A24BF644558D}"/>
              </a:ext>
            </a:extLst>
          </p:cNvPr>
          <p:cNvSpPr>
            <a:spLocks noGrp="1"/>
          </p:cNvSpPr>
          <p:nvPr>
            <p:ph type="sldNum" sz="quarter" idx="12"/>
          </p:nvPr>
        </p:nvSpPr>
        <p:spPr/>
        <p:txBody>
          <a:bodyPr/>
          <a:lstStyle/>
          <a:p>
            <a:fld id="{EFADE916-91C8-3B44-A9C3-FC88C883FB83}" type="slidenum">
              <a:rPr lang="fr-FR" smtClean="0"/>
              <a:t>‹N°›</a:t>
            </a:fld>
            <a:endParaRPr lang="fr-FR"/>
          </a:p>
        </p:txBody>
      </p:sp>
    </p:spTree>
    <p:extLst>
      <p:ext uri="{BB962C8B-B14F-4D97-AF65-F5344CB8AC3E}">
        <p14:creationId xmlns:p14="http://schemas.microsoft.com/office/powerpoint/2010/main" val="53607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041292-1A80-D841-8AA4-1E95887C0B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D96E8F9-5589-6E48-8774-8DF4226DBCF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89C0E34-2636-324D-8221-63E3469A79B1}"/>
              </a:ext>
            </a:extLst>
          </p:cNvPr>
          <p:cNvSpPr>
            <a:spLocks noGrp="1"/>
          </p:cNvSpPr>
          <p:nvPr>
            <p:ph type="dt" sz="half" idx="10"/>
          </p:nvPr>
        </p:nvSpPr>
        <p:spPr/>
        <p:txBody>
          <a:bodyPr/>
          <a:lstStyle/>
          <a:p>
            <a:fld id="{C4C15911-B381-CC4E-9612-80F8481CF80F}" type="datetimeFigureOut">
              <a:rPr lang="fr-FR" smtClean="0"/>
              <a:t>30/03/2023</a:t>
            </a:fld>
            <a:endParaRPr lang="fr-FR"/>
          </a:p>
        </p:txBody>
      </p:sp>
      <p:sp>
        <p:nvSpPr>
          <p:cNvPr id="5" name="Espace réservé du pied de page 4">
            <a:extLst>
              <a:ext uri="{FF2B5EF4-FFF2-40B4-BE49-F238E27FC236}">
                <a16:creationId xmlns:a16="http://schemas.microsoft.com/office/drawing/2014/main" id="{1C3488D8-823E-8D42-90DA-3F1176E3EA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AE0517D-2726-2249-A821-6B85FFFF9984}"/>
              </a:ext>
            </a:extLst>
          </p:cNvPr>
          <p:cNvSpPr>
            <a:spLocks noGrp="1"/>
          </p:cNvSpPr>
          <p:nvPr>
            <p:ph type="sldNum" sz="quarter" idx="12"/>
          </p:nvPr>
        </p:nvSpPr>
        <p:spPr/>
        <p:txBody>
          <a:bodyPr/>
          <a:lstStyle/>
          <a:p>
            <a:fld id="{EFADE916-91C8-3B44-A9C3-FC88C883FB83}" type="slidenum">
              <a:rPr lang="fr-FR" smtClean="0"/>
              <a:t>‹N°›</a:t>
            </a:fld>
            <a:endParaRPr lang="fr-FR"/>
          </a:p>
        </p:txBody>
      </p:sp>
    </p:spTree>
    <p:extLst>
      <p:ext uri="{BB962C8B-B14F-4D97-AF65-F5344CB8AC3E}">
        <p14:creationId xmlns:p14="http://schemas.microsoft.com/office/powerpoint/2010/main" val="276370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015A9A-6082-BE4E-961A-C0CF23EF12E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7CF84DC-A4B0-0741-BB0F-29C9D52516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35EA061-8FD5-4348-86DF-E2556DDD71AB}"/>
              </a:ext>
            </a:extLst>
          </p:cNvPr>
          <p:cNvSpPr>
            <a:spLocks noGrp="1"/>
          </p:cNvSpPr>
          <p:nvPr>
            <p:ph type="dt" sz="half" idx="10"/>
          </p:nvPr>
        </p:nvSpPr>
        <p:spPr/>
        <p:txBody>
          <a:bodyPr/>
          <a:lstStyle/>
          <a:p>
            <a:fld id="{C4C15911-B381-CC4E-9612-80F8481CF80F}" type="datetimeFigureOut">
              <a:rPr lang="fr-FR" smtClean="0"/>
              <a:t>30/03/2023</a:t>
            </a:fld>
            <a:endParaRPr lang="fr-FR"/>
          </a:p>
        </p:txBody>
      </p:sp>
      <p:sp>
        <p:nvSpPr>
          <p:cNvPr id="5" name="Espace réservé du pied de page 4">
            <a:extLst>
              <a:ext uri="{FF2B5EF4-FFF2-40B4-BE49-F238E27FC236}">
                <a16:creationId xmlns:a16="http://schemas.microsoft.com/office/drawing/2014/main" id="{FCCE7C80-9252-CA4C-B17B-098DB17DA69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989B66A-54C7-4B48-80DF-B015CD840A6C}"/>
              </a:ext>
            </a:extLst>
          </p:cNvPr>
          <p:cNvSpPr>
            <a:spLocks noGrp="1"/>
          </p:cNvSpPr>
          <p:nvPr>
            <p:ph type="sldNum" sz="quarter" idx="12"/>
          </p:nvPr>
        </p:nvSpPr>
        <p:spPr/>
        <p:txBody>
          <a:bodyPr/>
          <a:lstStyle/>
          <a:p>
            <a:fld id="{EFADE916-91C8-3B44-A9C3-FC88C883FB83}" type="slidenum">
              <a:rPr lang="fr-FR" smtClean="0"/>
              <a:t>‹N°›</a:t>
            </a:fld>
            <a:endParaRPr lang="fr-FR"/>
          </a:p>
        </p:txBody>
      </p:sp>
    </p:spTree>
    <p:extLst>
      <p:ext uri="{BB962C8B-B14F-4D97-AF65-F5344CB8AC3E}">
        <p14:creationId xmlns:p14="http://schemas.microsoft.com/office/powerpoint/2010/main" val="189593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F2E519-20B0-774E-B42A-115C6024A25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19B41E0-3784-8542-97A2-E033B3401F9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0FC4A09-6345-C64C-A34C-8EB8D27DECD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01C9BBD-D08A-6B4A-98F4-49193FCAF260}"/>
              </a:ext>
            </a:extLst>
          </p:cNvPr>
          <p:cNvSpPr>
            <a:spLocks noGrp="1"/>
          </p:cNvSpPr>
          <p:nvPr>
            <p:ph type="dt" sz="half" idx="10"/>
          </p:nvPr>
        </p:nvSpPr>
        <p:spPr/>
        <p:txBody>
          <a:bodyPr/>
          <a:lstStyle/>
          <a:p>
            <a:fld id="{C4C15911-B381-CC4E-9612-80F8481CF80F}" type="datetimeFigureOut">
              <a:rPr lang="fr-FR" smtClean="0"/>
              <a:t>30/03/2023</a:t>
            </a:fld>
            <a:endParaRPr lang="fr-FR"/>
          </a:p>
        </p:txBody>
      </p:sp>
      <p:sp>
        <p:nvSpPr>
          <p:cNvPr id="6" name="Espace réservé du pied de page 5">
            <a:extLst>
              <a:ext uri="{FF2B5EF4-FFF2-40B4-BE49-F238E27FC236}">
                <a16:creationId xmlns:a16="http://schemas.microsoft.com/office/drawing/2014/main" id="{5DFC9FFE-74DE-E543-ACD5-24912B8F337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2870D6-9DD6-D942-BD50-8185D0FC7BE7}"/>
              </a:ext>
            </a:extLst>
          </p:cNvPr>
          <p:cNvSpPr>
            <a:spLocks noGrp="1"/>
          </p:cNvSpPr>
          <p:nvPr>
            <p:ph type="sldNum" sz="quarter" idx="12"/>
          </p:nvPr>
        </p:nvSpPr>
        <p:spPr/>
        <p:txBody>
          <a:bodyPr/>
          <a:lstStyle/>
          <a:p>
            <a:fld id="{EFADE916-91C8-3B44-A9C3-FC88C883FB83}" type="slidenum">
              <a:rPr lang="fr-FR" smtClean="0"/>
              <a:t>‹N°›</a:t>
            </a:fld>
            <a:endParaRPr lang="fr-FR"/>
          </a:p>
        </p:txBody>
      </p:sp>
    </p:spTree>
    <p:extLst>
      <p:ext uri="{BB962C8B-B14F-4D97-AF65-F5344CB8AC3E}">
        <p14:creationId xmlns:p14="http://schemas.microsoft.com/office/powerpoint/2010/main" val="66814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3CFF51-1E26-1748-B69F-96759E71B31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6CE6DE5-578B-094E-9DDD-52B4E85FF6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0F8C72E-5399-1644-ADBB-2196F3EAE50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0873FA2-D7A3-2246-B380-F47C1C4C8B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4491522-3B8D-3E41-9E10-0A328EE9AB1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86B053B-2517-5749-AA3D-A934E5C10F09}"/>
              </a:ext>
            </a:extLst>
          </p:cNvPr>
          <p:cNvSpPr>
            <a:spLocks noGrp="1"/>
          </p:cNvSpPr>
          <p:nvPr>
            <p:ph type="dt" sz="half" idx="10"/>
          </p:nvPr>
        </p:nvSpPr>
        <p:spPr/>
        <p:txBody>
          <a:bodyPr/>
          <a:lstStyle/>
          <a:p>
            <a:fld id="{C4C15911-B381-CC4E-9612-80F8481CF80F}" type="datetimeFigureOut">
              <a:rPr lang="fr-FR" smtClean="0"/>
              <a:t>30/03/2023</a:t>
            </a:fld>
            <a:endParaRPr lang="fr-FR"/>
          </a:p>
        </p:txBody>
      </p:sp>
      <p:sp>
        <p:nvSpPr>
          <p:cNvPr id="8" name="Espace réservé du pied de page 7">
            <a:extLst>
              <a:ext uri="{FF2B5EF4-FFF2-40B4-BE49-F238E27FC236}">
                <a16:creationId xmlns:a16="http://schemas.microsoft.com/office/drawing/2014/main" id="{FFB4161C-3556-EF43-BC3B-0913F0386C4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D585C-581E-2C47-A3A2-6FDE1910FCB0}"/>
              </a:ext>
            </a:extLst>
          </p:cNvPr>
          <p:cNvSpPr>
            <a:spLocks noGrp="1"/>
          </p:cNvSpPr>
          <p:nvPr>
            <p:ph type="sldNum" sz="quarter" idx="12"/>
          </p:nvPr>
        </p:nvSpPr>
        <p:spPr/>
        <p:txBody>
          <a:bodyPr/>
          <a:lstStyle/>
          <a:p>
            <a:fld id="{EFADE916-91C8-3B44-A9C3-FC88C883FB83}" type="slidenum">
              <a:rPr lang="fr-FR" smtClean="0"/>
              <a:t>‹N°›</a:t>
            </a:fld>
            <a:endParaRPr lang="fr-FR"/>
          </a:p>
        </p:txBody>
      </p:sp>
    </p:spTree>
    <p:extLst>
      <p:ext uri="{BB962C8B-B14F-4D97-AF65-F5344CB8AC3E}">
        <p14:creationId xmlns:p14="http://schemas.microsoft.com/office/powerpoint/2010/main" val="1110493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3F8733-48D0-7341-A853-16FE26DD6D5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30EDC8E-55F5-154A-88FA-C4624748967D}"/>
              </a:ext>
            </a:extLst>
          </p:cNvPr>
          <p:cNvSpPr>
            <a:spLocks noGrp="1"/>
          </p:cNvSpPr>
          <p:nvPr>
            <p:ph type="dt" sz="half" idx="10"/>
          </p:nvPr>
        </p:nvSpPr>
        <p:spPr/>
        <p:txBody>
          <a:bodyPr/>
          <a:lstStyle/>
          <a:p>
            <a:fld id="{C4C15911-B381-CC4E-9612-80F8481CF80F}" type="datetimeFigureOut">
              <a:rPr lang="fr-FR" smtClean="0"/>
              <a:t>30/03/2023</a:t>
            </a:fld>
            <a:endParaRPr lang="fr-FR"/>
          </a:p>
        </p:txBody>
      </p:sp>
      <p:sp>
        <p:nvSpPr>
          <p:cNvPr id="4" name="Espace réservé du pied de page 3">
            <a:extLst>
              <a:ext uri="{FF2B5EF4-FFF2-40B4-BE49-F238E27FC236}">
                <a16:creationId xmlns:a16="http://schemas.microsoft.com/office/drawing/2014/main" id="{593B965C-5FF4-EE4B-B464-4151F966BBE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EA8D2A4-2E81-6E43-AC42-B5721618039A}"/>
              </a:ext>
            </a:extLst>
          </p:cNvPr>
          <p:cNvSpPr>
            <a:spLocks noGrp="1"/>
          </p:cNvSpPr>
          <p:nvPr>
            <p:ph type="sldNum" sz="quarter" idx="12"/>
          </p:nvPr>
        </p:nvSpPr>
        <p:spPr/>
        <p:txBody>
          <a:bodyPr/>
          <a:lstStyle/>
          <a:p>
            <a:fld id="{EFADE916-91C8-3B44-A9C3-FC88C883FB83}" type="slidenum">
              <a:rPr lang="fr-FR" smtClean="0"/>
              <a:t>‹N°›</a:t>
            </a:fld>
            <a:endParaRPr lang="fr-FR"/>
          </a:p>
        </p:txBody>
      </p:sp>
    </p:spTree>
    <p:extLst>
      <p:ext uri="{BB962C8B-B14F-4D97-AF65-F5344CB8AC3E}">
        <p14:creationId xmlns:p14="http://schemas.microsoft.com/office/powerpoint/2010/main" val="197020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DF7F428-270A-A448-BCB1-D30DC2B352FB}"/>
              </a:ext>
            </a:extLst>
          </p:cNvPr>
          <p:cNvSpPr>
            <a:spLocks noGrp="1"/>
          </p:cNvSpPr>
          <p:nvPr>
            <p:ph type="dt" sz="half" idx="10"/>
          </p:nvPr>
        </p:nvSpPr>
        <p:spPr/>
        <p:txBody>
          <a:bodyPr/>
          <a:lstStyle/>
          <a:p>
            <a:fld id="{C4C15911-B381-CC4E-9612-80F8481CF80F}" type="datetimeFigureOut">
              <a:rPr lang="fr-FR" smtClean="0"/>
              <a:t>30/03/2023</a:t>
            </a:fld>
            <a:endParaRPr lang="fr-FR"/>
          </a:p>
        </p:txBody>
      </p:sp>
      <p:sp>
        <p:nvSpPr>
          <p:cNvPr id="3" name="Espace réservé du pied de page 2">
            <a:extLst>
              <a:ext uri="{FF2B5EF4-FFF2-40B4-BE49-F238E27FC236}">
                <a16:creationId xmlns:a16="http://schemas.microsoft.com/office/drawing/2014/main" id="{8C4B96EE-BC14-4849-AB78-E23C8C23972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BC6897E-3411-5D4A-90F0-219A9C8BE262}"/>
              </a:ext>
            </a:extLst>
          </p:cNvPr>
          <p:cNvSpPr>
            <a:spLocks noGrp="1"/>
          </p:cNvSpPr>
          <p:nvPr>
            <p:ph type="sldNum" sz="quarter" idx="12"/>
          </p:nvPr>
        </p:nvSpPr>
        <p:spPr/>
        <p:txBody>
          <a:bodyPr/>
          <a:lstStyle/>
          <a:p>
            <a:fld id="{EFADE916-91C8-3B44-A9C3-FC88C883FB83}" type="slidenum">
              <a:rPr lang="fr-FR" smtClean="0"/>
              <a:t>‹N°›</a:t>
            </a:fld>
            <a:endParaRPr lang="fr-FR"/>
          </a:p>
        </p:txBody>
      </p:sp>
    </p:spTree>
    <p:extLst>
      <p:ext uri="{BB962C8B-B14F-4D97-AF65-F5344CB8AC3E}">
        <p14:creationId xmlns:p14="http://schemas.microsoft.com/office/powerpoint/2010/main" val="409912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84ECCE-B285-5343-8783-E55A5AFD8FC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525CB8C-C3FF-AF4F-8C2B-52DDEE4D33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0051FE2-4861-144D-A057-0213A33DF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A2B8EA8-0E45-E34E-B8EE-47AF50E57723}"/>
              </a:ext>
            </a:extLst>
          </p:cNvPr>
          <p:cNvSpPr>
            <a:spLocks noGrp="1"/>
          </p:cNvSpPr>
          <p:nvPr>
            <p:ph type="dt" sz="half" idx="10"/>
          </p:nvPr>
        </p:nvSpPr>
        <p:spPr/>
        <p:txBody>
          <a:bodyPr/>
          <a:lstStyle/>
          <a:p>
            <a:fld id="{C4C15911-B381-CC4E-9612-80F8481CF80F}" type="datetimeFigureOut">
              <a:rPr lang="fr-FR" smtClean="0"/>
              <a:t>30/03/2023</a:t>
            </a:fld>
            <a:endParaRPr lang="fr-FR"/>
          </a:p>
        </p:txBody>
      </p:sp>
      <p:sp>
        <p:nvSpPr>
          <p:cNvPr id="6" name="Espace réservé du pied de page 5">
            <a:extLst>
              <a:ext uri="{FF2B5EF4-FFF2-40B4-BE49-F238E27FC236}">
                <a16:creationId xmlns:a16="http://schemas.microsoft.com/office/drawing/2014/main" id="{DD277C83-D8CC-B949-9ADA-EE7CB4A7E13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AD976F9-13BC-7840-9079-ADE0381BBF1F}"/>
              </a:ext>
            </a:extLst>
          </p:cNvPr>
          <p:cNvSpPr>
            <a:spLocks noGrp="1"/>
          </p:cNvSpPr>
          <p:nvPr>
            <p:ph type="sldNum" sz="quarter" idx="12"/>
          </p:nvPr>
        </p:nvSpPr>
        <p:spPr/>
        <p:txBody>
          <a:bodyPr/>
          <a:lstStyle/>
          <a:p>
            <a:fld id="{EFADE916-91C8-3B44-A9C3-FC88C883FB83}" type="slidenum">
              <a:rPr lang="fr-FR" smtClean="0"/>
              <a:t>‹N°›</a:t>
            </a:fld>
            <a:endParaRPr lang="fr-FR"/>
          </a:p>
        </p:txBody>
      </p:sp>
    </p:spTree>
    <p:extLst>
      <p:ext uri="{BB962C8B-B14F-4D97-AF65-F5344CB8AC3E}">
        <p14:creationId xmlns:p14="http://schemas.microsoft.com/office/powerpoint/2010/main" val="1506198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47E3AB-313F-8047-8661-3AF3F1789D6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3556642-E65B-5646-AFBD-A3A6218389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E10663A-934B-4B4F-BE5A-0AE6C921F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AF15F37-E844-7C4F-917F-9D751A90D69F}"/>
              </a:ext>
            </a:extLst>
          </p:cNvPr>
          <p:cNvSpPr>
            <a:spLocks noGrp="1"/>
          </p:cNvSpPr>
          <p:nvPr>
            <p:ph type="dt" sz="half" idx="10"/>
          </p:nvPr>
        </p:nvSpPr>
        <p:spPr/>
        <p:txBody>
          <a:bodyPr/>
          <a:lstStyle/>
          <a:p>
            <a:fld id="{C4C15911-B381-CC4E-9612-80F8481CF80F}" type="datetimeFigureOut">
              <a:rPr lang="fr-FR" smtClean="0"/>
              <a:t>30/03/2023</a:t>
            </a:fld>
            <a:endParaRPr lang="fr-FR"/>
          </a:p>
        </p:txBody>
      </p:sp>
      <p:sp>
        <p:nvSpPr>
          <p:cNvPr id="6" name="Espace réservé du pied de page 5">
            <a:extLst>
              <a:ext uri="{FF2B5EF4-FFF2-40B4-BE49-F238E27FC236}">
                <a16:creationId xmlns:a16="http://schemas.microsoft.com/office/drawing/2014/main" id="{1A1E3D08-F979-C448-B859-158A22CF2EE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6D1E138-7D7D-A34B-93E4-E148216281E5}"/>
              </a:ext>
            </a:extLst>
          </p:cNvPr>
          <p:cNvSpPr>
            <a:spLocks noGrp="1"/>
          </p:cNvSpPr>
          <p:nvPr>
            <p:ph type="sldNum" sz="quarter" idx="12"/>
          </p:nvPr>
        </p:nvSpPr>
        <p:spPr/>
        <p:txBody>
          <a:bodyPr/>
          <a:lstStyle/>
          <a:p>
            <a:fld id="{EFADE916-91C8-3B44-A9C3-FC88C883FB83}" type="slidenum">
              <a:rPr lang="fr-FR" smtClean="0"/>
              <a:t>‹N°›</a:t>
            </a:fld>
            <a:endParaRPr lang="fr-FR"/>
          </a:p>
        </p:txBody>
      </p:sp>
    </p:spTree>
    <p:extLst>
      <p:ext uri="{BB962C8B-B14F-4D97-AF65-F5344CB8AC3E}">
        <p14:creationId xmlns:p14="http://schemas.microsoft.com/office/powerpoint/2010/main" val="725601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82CFDF3-5B92-6A40-94ED-6688878157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9E00450-238A-D84F-AF6F-5BE224B7DD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376FE9-5200-4E47-9540-4EF4DB6A55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15911-B381-CC4E-9612-80F8481CF80F}" type="datetimeFigureOut">
              <a:rPr lang="fr-FR" smtClean="0"/>
              <a:t>30/03/2023</a:t>
            </a:fld>
            <a:endParaRPr lang="fr-FR"/>
          </a:p>
        </p:txBody>
      </p:sp>
      <p:sp>
        <p:nvSpPr>
          <p:cNvPr id="5" name="Espace réservé du pied de page 4">
            <a:extLst>
              <a:ext uri="{FF2B5EF4-FFF2-40B4-BE49-F238E27FC236}">
                <a16:creationId xmlns:a16="http://schemas.microsoft.com/office/drawing/2014/main" id="{60B2AC72-D409-2E44-BEBE-F78DC4DABA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6698B29-D343-EE47-BDE8-0FFFC53AB5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DE916-91C8-3B44-A9C3-FC88C883FB83}" type="slidenum">
              <a:rPr lang="fr-FR" smtClean="0"/>
              <a:t>‹N°›</a:t>
            </a:fld>
            <a:endParaRPr lang="fr-FR"/>
          </a:p>
        </p:txBody>
      </p:sp>
    </p:spTree>
    <p:extLst>
      <p:ext uri="{BB962C8B-B14F-4D97-AF65-F5344CB8AC3E}">
        <p14:creationId xmlns:p14="http://schemas.microsoft.com/office/powerpoint/2010/main" val="333810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s://lesmartcentragedupilote.captainchristian.fr/" TargetMode="External"/><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hyperlink" Target="https://lecentragedupilote.captainchristian.fr/" TargetMode="External"/><Relationship Id="rId4" Type="http://schemas.openxmlformats.org/officeDocument/2006/relationships/hyperlink" Target="https://lapeseedumecanicien.captainchristian.f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99531DE-DBF4-154C-8106-3C62FABADC90}"/>
              </a:ext>
            </a:extLst>
          </p:cNvPr>
          <p:cNvSpPr txBox="1"/>
          <p:nvPr/>
        </p:nvSpPr>
        <p:spPr>
          <a:xfrm>
            <a:off x="644324" y="364603"/>
            <a:ext cx="10626436" cy="6247864"/>
          </a:xfrm>
          <a:prstGeom prst="rect">
            <a:avLst/>
          </a:prstGeom>
          <a:noFill/>
        </p:spPr>
        <p:txBody>
          <a:bodyPr wrap="square" rtlCol="0">
            <a:spAutoFit/>
          </a:bodyPr>
          <a:lstStyle/>
          <a:p>
            <a:pPr algn="ctr"/>
            <a:r>
              <a:rPr lang="fr-FR" sz="4000" dirty="0"/>
              <a:t>      </a:t>
            </a:r>
            <a:r>
              <a:rPr lang="fr-FR" sz="4000" b="1" dirty="0"/>
              <a:t>PREPARATION DES VOLS.</a:t>
            </a:r>
          </a:p>
          <a:p>
            <a:pPr algn="ctr"/>
            <a:r>
              <a:rPr lang="fr-FR" sz="4000" dirty="0"/>
              <a:t>Utilisation de l’abaque C.E.V.</a:t>
            </a:r>
          </a:p>
          <a:p>
            <a:pPr algn="ctr"/>
            <a:endParaRPr lang="fr-FR" sz="4000" dirty="0"/>
          </a:p>
          <a:p>
            <a:pPr algn="ctr"/>
            <a:endParaRPr lang="fr-FR" sz="4000" dirty="0"/>
          </a:p>
          <a:p>
            <a:pPr algn="ctr"/>
            <a:endParaRPr lang="fr-FR" sz="4000" dirty="0"/>
          </a:p>
          <a:p>
            <a:pPr algn="ctr"/>
            <a:endParaRPr lang="fr-FR" sz="4000" dirty="0"/>
          </a:p>
          <a:p>
            <a:pPr algn="ctr"/>
            <a:endParaRPr lang="fr-FR" sz="4000" dirty="0"/>
          </a:p>
          <a:p>
            <a:pPr algn="ctr"/>
            <a:endParaRPr lang="fr-FR" sz="4000" dirty="0"/>
          </a:p>
          <a:p>
            <a:pPr algn="ctr"/>
            <a:r>
              <a:rPr lang="fr-FR" sz="4000" b="1" dirty="0">
                <a:solidFill>
                  <a:srgbClr val="002060"/>
                </a:solidFill>
              </a:rPr>
              <a:t>VERIFIER SON CENTRAGE ET LA MASSE </a:t>
            </a:r>
          </a:p>
          <a:p>
            <a:pPr algn="ctr"/>
            <a:r>
              <a:rPr lang="fr-FR" sz="4000" b="1" dirty="0">
                <a:solidFill>
                  <a:srgbClr val="002060"/>
                </a:solidFill>
              </a:rPr>
              <a:t>      DU PLANEUR</a:t>
            </a:r>
          </a:p>
        </p:txBody>
      </p:sp>
      <p:sp>
        <p:nvSpPr>
          <p:cNvPr id="3" name="ZoneTexte 2">
            <a:extLst>
              <a:ext uri="{FF2B5EF4-FFF2-40B4-BE49-F238E27FC236}">
                <a16:creationId xmlns:a16="http://schemas.microsoft.com/office/drawing/2014/main" id="{7C386E6D-47EB-2B47-80E9-A5815677962D}"/>
              </a:ext>
            </a:extLst>
          </p:cNvPr>
          <p:cNvSpPr txBox="1"/>
          <p:nvPr/>
        </p:nvSpPr>
        <p:spPr>
          <a:xfrm>
            <a:off x="380144" y="6612467"/>
            <a:ext cx="3143553" cy="276999"/>
          </a:xfrm>
          <a:prstGeom prst="rect">
            <a:avLst/>
          </a:prstGeom>
          <a:noFill/>
        </p:spPr>
        <p:txBody>
          <a:bodyPr wrap="none" rtlCol="0">
            <a:spAutoFit/>
          </a:bodyPr>
          <a:lstStyle/>
          <a:p>
            <a:r>
              <a:rPr lang="fr-FR" sz="1200" dirty="0">
                <a:solidFill>
                  <a:schemeClr val="bg1"/>
                </a:solidFill>
              </a:rPr>
              <a:t>@Paul CHENE, Patrick SENEGAS, Alain HAMON.</a:t>
            </a:r>
          </a:p>
        </p:txBody>
      </p:sp>
    </p:spTree>
    <p:extLst>
      <p:ext uri="{BB962C8B-B14F-4D97-AF65-F5344CB8AC3E}">
        <p14:creationId xmlns:p14="http://schemas.microsoft.com/office/powerpoint/2010/main" val="167270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5122" name="Image 3">
            <a:extLst>
              <a:ext uri="{FF2B5EF4-FFF2-40B4-BE49-F238E27FC236}">
                <a16:creationId xmlns:a16="http://schemas.microsoft.com/office/drawing/2014/main" id="{2EF10CE4-B4F6-EF49-8D93-FB431BEDA01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0" y="9906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5">
            <a:extLst>
              <a:ext uri="{FF2B5EF4-FFF2-40B4-BE49-F238E27FC236}">
                <a16:creationId xmlns:a16="http://schemas.microsoft.com/office/drawing/2014/main" id="{F47AE7F7-4F14-6A47-A78E-9AFE0928E526}"/>
              </a:ext>
            </a:extLst>
          </p:cNvPr>
          <p:cNvCxnSpPr/>
          <p:nvPr/>
        </p:nvCxnSpPr>
        <p:spPr>
          <a:xfrm flipH="1">
            <a:off x="5411788" y="1628776"/>
            <a:ext cx="2844800" cy="936625"/>
          </a:xfrm>
          <a:prstGeom prst="line">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313042DE-5547-AE48-86FE-41EEA51FCC48}"/>
              </a:ext>
            </a:extLst>
          </p:cNvPr>
          <p:cNvCxnSpPr/>
          <p:nvPr/>
        </p:nvCxnSpPr>
        <p:spPr>
          <a:xfrm flipH="1">
            <a:off x="4835526" y="2565401"/>
            <a:ext cx="576263" cy="1008063"/>
          </a:xfrm>
          <a:prstGeom prst="line">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49DFEC63-2F34-8449-A6AE-557A39FEB157}"/>
              </a:ext>
            </a:extLst>
          </p:cNvPr>
          <p:cNvCxnSpPr/>
          <p:nvPr/>
        </p:nvCxnSpPr>
        <p:spPr>
          <a:xfrm flipH="1" flipV="1">
            <a:off x="4835525" y="3573463"/>
            <a:ext cx="217488" cy="195262"/>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6BB6F256-8A75-C34A-91A5-8589FBB5B35E}"/>
              </a:ext>
            </a:extLst>
          </p:cNvPr>
          <p:cNvCxnSpPr/>
          <p:nvPr/>
        </p:nvCxnSpPr>
        <p:spPr>
          <a:xfrm flipH="1" flipV="1">
            <a:off x="5053013" y="3768726"/>
            <a:ext cx="989012" cy="92075"/>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1E436BEE-A380-784E-B7AD-131529763E65}"/>
              </a:ext>
            </a:extLst>
          </p:cNvPr>
          <p:cNvCxnSpPr/>
          <p:nvPr/>
        </p:nvCxnSpPr>
        <p:spPr>
          <a:xfrm flipH="1" flipV="1">
            <a:off x="6024563" y="3860800"/>
            <a:ext cx="215900" cy="1296988"/>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à coins arrondis 14">
            <a:extLst>
              <a:ext uri="{FF2B5EF4-FFF2-40B4-BE49-F238E27FC236}">
                <a16:creationId xmlns:a16="http://schemas.microsoft.com/office/drawing/2014/main" id="{F9B5CEFE-9C63-D441-A94A-206B193BB991}"/>
              </a:ext>
            </a:extLst>
          </p:cNvPr>
          <p:cNvSpPr/>
          <p:nvPr/>
        </p:nvSpPr>
        <p:spPr>
          <a:xfrm>
            <a:off x="5663952" y="1088740"/>
            <a:ext cx="1656184" cy="504056"/>
          </a:xfrm>
          <a:prstGeom prst="wedgeRoundRectCallout">
            <a:avLst>
              <a:gd name="adj1" fmla="val -66200"/>
              <a:gd name="adj2" fmla="val 242019"/>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Prenons le cas d’un pilote équipé ayant une masse de 70 kg et traçons son vecteur</a:t>
            </a:r>
            <a:endParaRPr lang="fr-FR" sz="900" dirty="0">
              <a:ln>
                <a:solidFill>
                  <a:schemeClr val="tx1"/>
                </a:solidFill>
              </a:ln>
              <a:solidFill>
                <a:schemeClr val="tx1"/>
              </a:solidFill>
            </a:endParaRPr>
          </a:p>
        </p:txBody>
      </p:sp>
      <p:cxnSp>
        <p:nvCxnSpPr>
          <p:cNvPr id="16" name="Connecteur droit 15">
            <a:extLst>
              <a:ext uri="{FF2B5EF4-FFF2-40B4-BE49-F238E27FC236}">
                <a16:creationId xmlns:a16="http://schemas.microsoft.com/office/drawing/2014/main" id="{E548414E-2E23-5E46-8B0B-05147B3E677F}"/>
              </a:ext>
            </a:extLst>
          </p:cNvPr>
          <p:cNvCxnSpPr/>
          <p:nvPr/>
        </p:nvCxnSpPr>
        <p:spPr>
          <a:xfrm>
            <a:off x="5411789" y="2565400"/>
            <a:ext cx="1260475" cy="248443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0" name="Rectangle à coins arrondis 19">
            <a:extLst>
              <a:ext uri="{FF2B5EF4-FFF2-40B4-BE49-F238E27FC236}">
                <a16:creationId xmlns:a16="http://schemas.microsoft.com/office/drawing/2014/main" id="{3084ED36-4B97-B141-A4D8-14846ED46564}"/>
              </a:ext>
            </a:extLst>
          </p:cNvPr>
          <p:cNvSpPr/>
          <p:nvPr/>
        </p:nvSpPr>
        <p:spPr>
          <a:xfrm>
            <a:off x="6996100" y="3573464"/>
            <a:ext cx="1656184" cy="875719"/>
          </a:xfrm>
          <a:prstGeom prst="wedgeRoundRectCallout">
            <a:avLst>
              <a:gd name="adj1" fmla="val -68788"/>
              <a:gd name="adj2" fmla="val 116936"/>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En l’absence de toute autre charge on se rend compte qu’il serait très proche de la limite de centrage arrière, ce qui peut-être dangereux</a:t>
            </a:r>
            <a:endParaRPr lang="fr-FR" sz="900" dirty="0">
              <a:ln>
                <a:solidFill>
                  <a:schemeClr val="tx1"/>
                </a:solidFill>
              </a:ln>
              <a:solidFill>
                <a:schemeClr val="tx1"/>
              </a:solidFill>
            </a:endParaRPr>
          </a:p>
        </p:txBody>
      </p:sp>
      <p:sp>
        <p:nvSpPr>
          <p:cNvPr id="21" name="Rectangle à coins arrondis 20">
            <a:extLst>
              <a:ext uri="{FF2B5EF4-FFF2-40B4-BE49-F238E27FC236}">
                <a16:creationId xmlns:a16="http://schemas.microsoft.com/office/drawing/2014/main" id="{96FAC51C-E512-3B46-A060-7B5E082D05BD}"/>
              </a:ext>
            </a:extLst>
          </p:cNvPr>
          <p:cNvSpPr/>
          <p:nvPr/>
        </p:nvSpPr>
        <p:spPr>
          <a:xfrm>
            <a:off x="2783632" y="1916833"/>
            <a:ext cx="2037606" cy="515679"/>
          </a:xfrm>
          <a:prstGeom prst="wedgeRoundRectCallout">
            <a:avLst>
              <a:gd name="adj1" fmla="val 50287"/>
              <a:gd name="adj2" fmla="val 263574"/>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Imaginons que notre pilote emmène un passager ayant une masse de 75 kg,  traçons son vecteur</a:t>
            </a:r>
            <a:endParaRPr lang="fr-FR" sz="900" dirty="0">
              <a:ln>
                <a:solidFill>
                  <a:schemeClr val="tx1"/>
                </a:solidFill>
              </a:ln>
              <a:solidFill>
                <a:schemeClr val="tx1"/>
              </a:solidFill>
            </a:endParaRPr>
          </a:p>
        </p:txBody>
      </p:sp>
      <p:sp>
        <p:nvSpPr>
          <p:cNvPr id="22" name="Rectangle à coins arrondis 21">
            <a:extLst>
              <a:ext uri="{FF2B5EF4-FFF2-40B4-BE49-F238E27FC236}">
                <a16:creationId xmlns:a16="http://schemas.microsoft.com/office/drawing/2014/main" id="{2109EA00-DFF6-FD49-9906-BE33CC01F9E0}"/>
              </a:ext>
            </a:extLst>
          </p:cNvPr>
          <p:cNvSpPr/>
          <p:nvPr/>
        </p:nvSpPr>
        <p:spPr>
          <a:xfrm>
            <a:off x="6275389" y="296864"/>
            <a:ext cx="2916237" cy="485775"/>
          </a:xfrm>
          <a:prstGeom prst="wedgeRoundRectCallout">
            <a:avLst>
              <a:gd name="adj1" fmla="val 22571"/>
              <a:gd name="adj2" fmla="val 239018"/>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Le pilote  décide de remplir le réservoir de 10 litres d’essence. On construit le vecteur  sur l’ axe du carburant,  on le mesure</a:t>
            </a:r>
          </a:p>
        </p:txBody>
      </p:sp>
      <p:sp>
        <p:nvSpPr>
          <p:cNvPr id="24" name="Rectangle à coins arrondis 23">
            <a:extLst>
              <a:ext uri="{FF2B5EF4-FFF2-40B4-BE49-F238E27FC236}">
                <a16:creationId xmlns:a16="http://schemas.microsoft.com/office/drawing/2014/main" id="{4B75157A-2542-534B-8033-65C6FF653E97}"/>
              </a:ext>
            </a:extLst>
          </p:cNvPr>
          <p:cNvSpPr/>
          <p:nvPr/>
        </p:nvSpPr>
        <p:spPr>
          <a:xfrm>
            <a:off x="1955801" y="3209926"/>
            <a:ext cx="2016125" cy="758825"/>
          </a:xfrm>
          <a:prstGeom prst="wedgeRoundRectCallout">
            <a:avLst>
              <a:gd name="adj1" fmla="val 95108"/>
              <a:gd name="adj2" fmla="val 5725"/>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On reporte  ensuite le vecteur carburant à la suite du précédent  sur notre diagramme (même direction et même module : vecteur équipollent)</a:t>
            </a:r>
          </a:p>
          <a:p>
            <a:pPr>
              <a:defRPr/>
            </a:pPr>
            <a:r>
              <a:rPr lang="fr-FR" sz="900" dirty="0">
                <a:solidFill>
                  <a:schemeClr val="tx1"/>
                </a:solidFill>
              </a:rPr>
              <a:t> </a:t>
            </a:r>
          </a:p>
        </p:txBody>
      </p:sp>
      <p:sp>
        <p:nvSpPr>
          <p:cNvPr id="25" name="Rectangle à coins arrondis 24">
            <a:extLst>
              <a:ext uri="{FF2B5EF4-FFF2-40B4-BE49-F238E27FC236}">
                <a16:creationId xmlns:a16="http://schemas.microsoft.com/office/drawing/2014/main" id="{B46BD461-0A0D-D540-B817-59FC7B1C4954}"/>
              </a:ext>
            </a:extLst>
          </p:cNvPr>
          <p:cNvSpPr/>
          <p:nvPr/>
        </p:nvSpPr>
        <p:spPr>
          <a:xfrm>
            <a:off x="2125663" y="5465764"/>
            <a:ext cx="3854450" cy="803275"/>
          </a:xfrm>
          <a:prstGeom prst="wedgeRoundRectCallout">
            <a:avLst>
              <a:gd name="adj1" fmla="val 38638"/>
              <a:gd name="adj2" fmla="val -256257"/>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Pour décaler le centrage qu’il juge trop avant, le pilote  décide de déterminer la quantité de litres d’eau qu’il peut placer  dans le ballast de  queue tout en restant dans le “ </a:t>
            </a:r>
            <a:r>
              <a:rPr lang="fr-FR" sz="900" b="1" dirty="0" err="1">
                <a:solidFill>
                  <a:schemeClr val="tx1"/>
                </a:solidFill>
              </a:rPr>
              <a:t>Permitted</a:t>
            </a:r>
            <a:r>
              <a:rPr lang="fr-FR" sz="900" b="1" dirty="0">
                <a:solidFill>
                  <a:schemeClr val="tx1"/>
                </a:solidFill>
              </a:rPr>
              <a:t> Range </a:t>
            </a:r>
            <a:r>
              <a:rPr lang="fr-FR" sz="900" dirty="0">
                <a:solidFill>
                  <a:schemeClr val="tx1"/>
                </a:solidFill>
              </a:rPr>
              <a:t>“ . Il trace sur le diagramme un vecteur à la suite du précédent ayant la direction de l’axe du ballast de queue et limité au “ </a:t>
            </a:r>
            <a:r>
              <a:rPr lang="fr-FR" sz="900" b="1" dirty="0" err="1">
                <a:solidFill>
                  <a:schemeClr val="tx1"/>
                </a:solidFill>
              </a:rPr>
              <a:t>Permitted</a:t>
            </a:r>
            <a:r>
              <a:rPr lang="fr-FR" sz="900" b="1" dirty="0">
                <a:solidFill>
                  <a:schemeClr val="tx1"/>
                </a:solidFill>
              </a:rPr>
              <a:t> Range </a:t>
            </a:r>
            <a:r>
              <a:rPr lang="fr-FR" sz="900" dirty="0">
                <a:solidFill>
                  <a:schemeClr val="tx1"/>
                </a:solidFill>
              </a:rPr>
              <a:t>“ Il mesure  la longueur du vecteur</a:t>
            </a:r>
          </a:p>
        </p:txBody>
      </p:sp>
      <p:cxnSp>
        <p:nvCxnSpPr>
          <p:cNvPr id="27" name="Connecteur droit 26">
            <a:extLst>
              <a:ext uri="{FF2B5EF4-FFF2-40B4-BE49-F238E27FC236}">
                <a16:creationId xmlns:a16="http://schemas.microsoft.com/office/drawing/2014/main" id="{0C52DA17-B371-2243-AA47-8DADBEC15C5E}"/>
              </a:ext>
            </a:extLst>
          </p:cNvPr>
          <p:cNvCxnSpPr/>
          <p:nvPr/>
        </p:nvCxnSpPr>
        <p:spPr>
          <a:xfrm flipH="1" flipV="1">
            <a:off x="8328025" y="1628776"/>
            <a:ext cx="1081088" cy="80963"/>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Rectangle à coins arrondis 27">
            <a:extLst>
              <a:ext uri="{FF2B5EF4-FFF2-40B4-BE49-F238E27FC236}">
                <a16:creationId xmlns:a16="http://schemas.microsoft.com/office/drawing/2014/main" id="{7D462EB3-145A-F442-9263-F817ED6CAD6F}"/>
              </a:ext>
            </a:extLst>
          </p:cNvPr>
          <p:cNvSpPr/>
          <p:nvPr/>
        </p:nvSpPr>
        <p:spPr>
          <a:xfrm>
            <a:off x="7212124" y="3577307"/>
            <a:ext cx="2736304" cy="1381251"/>
          </a:xfrm>
          <a:prstGeom prst="wedgeRoundRectCallout">
            <a:avLst>
              <a:gd name="adj1" fmla="val -87131"/>
              <a:gd name="adj2" fmla="val 41802"/>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sz="900" dirty="0">
              <a:solidFill>
                <a:schemeClr val="tx1"/>
              </a:solidFill>
            </a:endParaRPr>
          </a:p>
          <a:p>
            <a:pPr>
              <a:defRPr/>
            </a:pPr>
            <a:r>
              <a:rPr lang="fr-FR" sz="900" dirty="0">
                <a:solidFill>
                  <a:schemeClr val="tx1"/>
                </a:solidFill>
              </a:rPr>
              <a:t>Enfin il décide de déterminer la quantité maxi d’eau qu’il peut emporter dans les ballasts d’ailes. Il trace sur le diagramme un vecteur à la suite du précédent ayant la direction de l’axe des  ballasts  d’ailes et limité à la ligne de Masse Maxi Autorisée (et non à la  limite des Eléments Non Portants car les ballasts sont dans les ailes qui sont des Eléments Portants).   Il mesure  la longueur du vecteur</a:t>
            </a:r>
          </a:p>
          <a:p>
            <a:pPr>
              <a:defRPr/>
            </a:pPr>
            <a:endParaRPr lang="fr-FR" sz="900" dirty="0">
              <a:ln>
                <a:solidFill>
                  <a:schemeClr val="tx1"/>
                </a:solidFill>
              </a:ln>
              <a:solidFill>
                <a:schemeClr val="tx1"/>
              </a:solidFill>
            </a:endParaRPr>
          </a:p>
        </p:txBody>
      </p:sp>
      <p:cxnSp>
        <p:nvCxnSpPr>
          <p:cNvPr id="30" name="Connecteur droit 29">
            <a:extLst>
              <a:ext uri="{FF2B5EF4-FFF2-40B4-BE49-F238E27FC236}">
                <a16:creationId xmlns:a16="http://schemas.microsoft.com/office/drawing/2014/main" id="{E83FC98B-22E6-344D-B7C7-7A2BF81308FD}"/>
              </a:ext>
            </a:extLst>
          </p:cNvPr>
          <p:cNvCxnSpPr/>
          <p:nvPr/>
        </p:nvCxnSpPr>
        <p:spPr>
          <a:xfrm flipH="1" flipV="1">
            <a:off x="8277226" y="1535113"/>
            <a:ext cx="195263" cy="1389062"/>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Rectangle à coins arrondis 30">
            <a:extLst>
              <a:ext uri="{FF2B5EF4-FFF2-40B4-BE49-F238E27FC236}">
                <a16:creationId xmlns:a16="http://schemas.microsoft.com/office/drawing/2014/main" id="{B13CC561-1206-6949-A29C-2C4B362ABCBC}"/>
              </a:ext>
            </a:extLst>
          </p:cNvPr>
          <p:cNvSpPr/>
          <p:nvPr/>
        </p:nvSpPr>
        <p:spPr>
          <a:xfrm>
            <a:off x="8885968" y="1909441"/>
            <a:ext cx="1656184" cy="504056"/>
          </a:xfrm>
          <a:prstGeom prst="wedgeRoundRectCallout">
            <a:avLst>
              <a:gd name="adj1" fmla="val -79715"/>
              <a:gd name="adj2" fmla="val 16203"/>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Il reporte le module du vecteur sur l’échelle et lit un peu moins de 100 litres</a:t>
            </a:r>
            <a:endParaRPr lang="fr-FR" sz="900" dirty="0">
              <a:ln>
                <a:solidFill>
                  <a:schemeClr val="tx1"/>
                </a:solidFill>
              </a:ln>
              <a:solidFill>
                <a:schemeClr val="tx1"/>
              </a:solidFill>
            </a:endParaRPr>
          </a:p>
        </p:txBody>
      </p:sp>
      <p:sp>
        <p:nvSpPr>
          <p:cNvPr id="33" name="Rectangle à coins arrondis 32">
            <a:extLst>
              <a:ext uri="{FF2B5EF4-FFF2-40B4-BE49-F238E27FC236}">
                <a16:creationId xmlns:a16="http://schemas.microsoft.com/office/drawing/2014/main" id="{941E0DEF-3BB3-8743-B880-0CFE8B3A4482}"/>
              </a:ext>
            </a:extLst>
          </p:cNvPr>
          <p:cNvSpPr/>
          <p:nvPr/>
        </p:nvSpPr>
        <p:spPr>
          <a:xfrm>
            <a:off x="8889737" y="836712"/>
            <a:ext cx="1656184" cy="504056"/>
          </a:xfrm>
          <a:prstGeom prst="wedgeRoundRectCallout">
            <a:avLst>
              <a:gd name="adj1" fmla="val -53835"/>
              <a:gd name="adj2" fmla="val 110687"/>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Il reporte le module du vecteur sur l’échelle et lit environ 7 litres</a:t>
            </a:r>
            <a:endParaRPr lang="fr-FR" sz="900" dirty="0">
              <a:ln>
                <a:solidFill>
                  <a:schemeClr val="tx1"/>
                </a:solidFill>
              </a:ln>
              <a:solidFill>
                <a:schemeClr val="tx1"/>
              </a:solidFill>
            </a:endParaRPr>
          </a:p>
        </p:txBody>
      </p:sp>
      <p:sp>
        <p:nvSpPr>
          <p:cNvPr id="2" name="ZoneTexte 1">
            <a:extLst>
              <a:ext uri="{FF2B5EF4-FFF2-40B4-BE49-F238E27FC236}">
                <a16:creationId xmlns:a16="http://schemas.microsoft.com/office/drawing/2014/main" id="{3A9292D5-6BE4-CE42-BD99-833ED9144E84}"/>
              </a:ext>
            </a:extLst>
          </p:cNvPr>
          <p:cNvSpPr txBox="1">
            <a:spLocks noChangeArrowheads="1"/>
          </p:cNvSpPr>
          <p:nvPr/>
        </p:nvSpPr>
        <p:spPr bwMode="auto">
          <a:xfrm>
            <a:off x="2085976" y="274638"/>
            <a:ext cx="4189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dirty="0"/>
              <a:t>Exemple d’utilisation N° 1</a:t>
            </a:r>
          </a:p>
        </p:txBody>
      </p:sp>
      <p:sp>
        <p:nvSpPr>
          <p:cNvPr id="26" name="Rectangle à coins arrondis 25">
            <a:extLst>
              <a:ext uri="{FF2B5EF4-FFF2-40B4-BE49-F238E27FC236}">
                <a16:creationId xmlns:a16="http://schemas.microsoft.com/office/drawing/2014/main" id="{6402BC09-C309-2D4A-BE45-85797884140A}"/>
              </a:ext>
            </a:extLst>
          </p:cNvPr>
          <p:cNvSpPr/>
          <p:nvPr/>
        </p:nvSpPr>
        <p:spPr>
          <a:xfrm>
            <a:off x="6624736" y="5615372"/>
            <a:ext cx="1415480" cy="504056"/>
          </a:xfrm>
          <a:prstGeom prst="wedgeRoundRectCallout">
            <a:avLst>
              <a:gd name="adj1" fmla="val -75114"/>
              <a:gd name="adj2" fmla="val -138750"/>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Le centrage obtenu est d’environ  87%</a:t>
            </a:r>
            <a:endParaRPr lang="fr-FR" sz="900" dirty="0">
              <a:ln>
                <a:solidFill>
                  <a:schemeClr val="tx1"/>
                </a:solidFill>
              </a:ln>
              <a:solidFill>
                <a:schemeClr val="tx1"/>
              </a:solidFill>
            </a:endParaRPr>
          </a:p>
        </p:txBody>
      </p:sp>
      <p:cxnSp>
        <p:nvCxnSpPr>
          <p:cNvPr id="29" name="Connecteur droit 28">
            <a:extLst>
              <a:ext uri="{FF2B5EF4-FFF2-40B4-BE49-F238E27FC236}">
                <a16:creationId xmlns:a16="http://schemas.microsoft.com/office/drawing/2014/main" id="{B7B13FB3-776F-BE49-B19D-F7385BCCBB18}"/>
              </a:ext>
            </a:extLst>
          </p:cNvPr>
          <p:cNvCxnSpPr/>
          <p:nvPr/>
        </p:nvCxnSpPr>
        <p:spPr>
          <a:xfrm flipH="1" flipV="1">
            <a:off x="8328026" y="1644651"/>
            <a:ext cx="144463" cy="130175"/>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2B4A036D-9280-6E4D-8D60-39A455B66F57}"/>
              </a:ext>
            </a:extLst>
          </p:cNvPr>
          <p:cNvCxnSpPr/>
          <p:nvPr/>
        </p:nvCxnSpPr>
        <p:spPr>
          <a:xfrm>
            <a:off x="5053014" y="3768726"/>
            <a:ext cx="574675" cy="1281113"/>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4" name="Rectangle à coins arrondis 33">
            <a:extLst>
              <a:ext uri="{FF2B5EF4-FFF2-40B4-BE49-F238E27FC236}">
                <a16:creationId xmlns:a16="http://schemas.microsoft.com/office/drawing/2014/main" id="{D023AD67-D1CD-E54E-953A-5985AA01AD51}"/>
              </a:ext>
            </a:extLst>
          </p:cNvPr>
          <p:cNvSpPr/>
          <p:nvPr/>
        </p:nvSpPr>
        <p:spPr>
          <a:xfrm>
            <a:off x="4617789" y="5697253"/>
            <a:ext cx="2097088" cy="484311"/>
          </a:xfrm>
          <a:prstGeom prst="wedgeRoundRectCallout">
            <a:avLst>
              <a:gd name="adj1" fmla="val -1819"/>
              <a:gd name="adj2" fmla="val -182452"/>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En l’absence de toute autre charge  le planeur serait centré à environ 73 %</a:t>
            </a:r>
            <a:endParaRPr lang="fr-FR" sz="900" dirty="0">
              <a:ln>
                <a:solidFill>
                  <a:schemeClr val="tx1"/>
                </a:solidFill>
              </a:ln>
              <a:solidFill>
                <a:schemeClr val="tx1"/>
              </a:solidFill>
            </a:endParaRPr>
          </a:p>
        </p:txBody>
      </p:sp>
      <p:sp>
        <p:nvSpPr>
          <p:cNvPr id="38" name="Rectangle à coins arrondis 37">
            <a:extLst>
              <a:ext uri="{FF2B5EF4-FFF2-40B4-BE49-F238E27FC236}">
                <a16:creationId xmlns:a16="http://schemas.microsoft.com/office/drawing/2014/main" id="{9B2BF09F-135D-2D42-8EC7-AB4298FA7F19}"/>
              </a:ext>
            </a:extLst>
          </p:cNvPr>
          <p:cNvSpPr/>
          <p:nvPr/>
        </p:nvSpPr>
        <p:spPr>
          <a:xfrm>
            <a:off x="6203951" y="2689225"/>
            <a:ext cx="2016125" cy="668338"/>
          </a:xfrm>
          <a:prstGeom prst="wedgeRoundRectCallout">
            <a:avLst>
              <a:gd name="adj1" fmla="val -106876"/>
              <a:gd name="adj2" fmla="val 122781"/>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Les lignes blanches du diagramme, parallèles aux différentes directions </a:t>
            </a:r>
            <a:r>
              <a:rPr lang="fr-FR" sz="900">
                <a:solidFill>
                  <a:schemeClr val="tx1"/>
                </a:solidFill>
              </a:rPr>
              <a:t>de charges  </a:t>
            </a:r>
            <a:r>
              <a:rPr lang="fr-FR" sz="900" dirty="0">
                <a:solidFill>
                  <a:schemeClr val="tx1"/>
                </a:solidFill>
              </a:rPr>
              <a:t>permettent de reporter les vecteurs avec plus de précision</a:t>
            </a:r>
          </a:p>
        </p:txBody>
      </p:sp>
    </p:spTree>
    <p:extLst>
      <p:ext uri="{BB962C8B-B14F-4D97-AF65-F5344CB8AC3E}">
        <p14:creationId xmlns:p14="http://schemas.microsoft.com/office/powerpoint/2010/main" val="1929429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xit" presetSubtype="0" fill="hold" grpId="1" nodeType="clickEffect">
                                  <p:stCondLst>
                                    <p:cond delay="0"/>
                                  </p:stCondLst>
                                  <p:childTnLst>
                                    <p:animEffect transition="out" filter="fade">
                                      <p:cBhvr>
                                        <p:cTn id="52" dur="500"/>
                                        <p:tgtEl>
                                          <p:spTgt spid="38"/>
                                        </p:tgtEl>
                                      </p:cBhvr>
                                    </p:animEffect>
                                    <p:set>
                                      <p:cBhvr>
                                        <p:cTn id="53" dur="1" fill="hold">
                                          <p:stCondLst>
                                            <p:cond delay="499"/>
                                          </p:stCondLst>
                                        </p:cTn>
                                        <p:tgtEl>
                                          <p:spTgt spid="38"/>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xit" presetSubtype="0" fill="hold" nodeType="clickEffect">
                                  <p:stCondLst>
                                    <p:cond delay="0"/>
                                  </p:stCondLst>
                                  <p:childTnLst>
                                    <p:animEffect transition="out" filter="fade">
                                      <p:cBhvr>
                                        <p:cTn id="63" dur="500"/>
                                        <p:tgtEl>
                                          <p:spTgt spid="32"/>
                                        </p:tgtEl>
                                      </p:cBhvr>
                                    </p:animEffect>
                                    <p:set>
                                      <p:cBhvr>
                                        <p:cTn id="64" dur="1" fill="hold">
                                          <p:stCondLst>
                                            <p:cond delay="499"/>
                                          </p:stCondLst>
                                        </p:cTn>
                                        <p:tgtEl>
                                          <p:spTgt spid="32"/>
                                        </p:tgtEl>
                                        <p:attrNameLst>
                                          <p:attrName>style.visibility</p:attrName>
                                        </p:attrNameLst>
                                      </p:cBhvr>
                                      <p:to>
                                        <p:strVal val="hidden"/>
                                      </p:to>
                                    </p:set>
                                  </p:childTnLst>
                                </p:cTn>
                              </p:par>
                            </p:childTnLst>
                          </p:cTn>
                        </p:par>
                        <p:par>
                          <p:cTn id="65" fill="hold" nodeType="afterGroup">
                            <p:stCondLst>
                              <p:cond delay="500"/>
                            </p:stCondLst>
                            <p:childTnLst>
                              <p:par>
                                <p:cTn id="66" presetID="10" presetClass="exit" presetSubtype="0" fill="hold" nodeType="afterEffect">
                                  <p:stCondLst>
                                    <p:cond delay="0"/>
                                  </p:stCondLst>
                                  <p:childTnLst>
                                    <p:animEffect transition="out" filter="fade">
                                      <p:cBhvr>
                                        <p:cTn id="67" dur="500"/>
                                        <p:tgtEl>
                                          <p:spTgt spid="34"/>
                                        </p:tgtEl>
                                      </p:cBhvr>
                                    </p:animEffect>
                                    <p:set>
                                      <p:cBhvr>
                                        <p:cTn id="68" dur="1" fill="hold">
                                          <p:stCondLst>
                                            <p:cond delay="499"/>
                                          </p:stCondLst>
                                        </p:cTn>
                                        <p:tgtEl>
                                          <p:spTgt spid="34"/>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3"/>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28"/>
                                        </p:tgtEl>
                                        <p:attrNameLst>
                                          <p:attrName>style.visibility</p:attrName>
                                        </p:attrNameLst>
                                      </p:cBhvr>
                                      <p:to>
                                        <p:strVal val="visible"/>
                                      </p:to>
                                    </p:set>
                                  </p:childTnLst>
                                </p:cTn>
                              </p:par>
                            </p:childTnLst>
                          </p:cTn>
                        </p:par>
                        <p:par>
                          <p:cTn id="85" fill="hold" nodeType="afterGroup">
                            <p:stCondLst>
                              <p:cond delay="0"/>
                            </p:stCondLst>
                            <p:childTnLst>
                              <p:par>
                                <p:cTn id="86" presetID="1" presetClass="entr" presetSubtype="0"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nodeType="clickEffect">
                                  <p:stCondLst>
                                    <p:cond delay="0"/>
                                  </p:stCondLst>
                                  <p:childTnLst>
                                    <p:set>
                                      <p:cBhvr>
                                        <p:cTn id="91" dur="1" fill="hold">
                                          <p:stCondLst>
                                            <p:cond delay="0"/>
                                          </p:stCondLst>
                                        </p:cTn>
                                        <p:tgtEl>
                                          <p:spTgt spid="30"/>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31"/>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nodeType="clickEffect">
                                  <p:stCondLst>
                                    <p:cond delay="0"/>
                                  </p:stCondLst>
                                  <p:childTnLst>
                                    <p:set>
                                      <p:cBhvr>
                                        <p:cTn id="9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 grpId="0"/>
      <p:bldP spid="38" grpId="0" animBg="1"/>
      <p:bldP spid="3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6146" name="Image 3">
            <a:extLst>
              <a:ext uri="{FF2B5EF4-FFF2-40B4-BE49-F238E27FC236}">
                <a16:creationId xmlns:a16="http://schemas.microsoft.com/office/drawing/2014/main" id="{EBB880D7-F428-7143-9911-2A6F52DF6B8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30350" y="10033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Connecteur droit 33">
            <a:extLst>
              <a:ext uri="{FF2B5EF4-FFF2-40B4-BE49-F238E27FC236}">
                <a16:creationId xmlns:a16="http://schemas.microsoft.com/office/drawing/2014/main" id="{1569E438-AD6E-8547-A6A5-CFC7AB1783CC}"/>
              </a:ext>
            </a:extLst>
          </p:cNvPr>
          <p:cNvCxnSpPr/>
          <p:nvPr/>
        </p:nvCxnSpPr>
        <p:spPr>
          <a:xfrm flipV="1">
            <a:off x="3108325" y="3795713"/>
            <a:ext cx="1625600" cy="5334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714B42FF-FB73-574E-8D09-9F2D2CD32C24}"/>
              </a:ext>
            </a:extLst>
          </p:cNvPr>
          <p:cNvCxnSpPr/>
          <p:nvPr/>
        </p:nvCxnSpPr>
        <p:spPr>
          <a:xfrm flipH="1">
            <a:off x="3792539" y="1646238"/>
            <a:ext cx="4410075" cy="1458912"/>
          </a:xfrm>
          <a:prstGeom prst="line">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282EA7BB-014F-4849-AA0D-66F5A4D36D0F}"/>
              </a:ext>
            </a:extLst>
          </p:cNvPr>
          <p:cNvCxnSpPr/>
          <p:nvPr/>
        </p:nvCxnSpPr>
        <p:spPr>
          <a:xfrm flipV="1">
            <a:off x="3055938" y="3105151"/>
            <a:ext cx="736600" cy="1260475"/>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F26D403D-5CE4-DA4B-8DAD-473F059CC687}"/>
              </a:ext>
            </a:extLst>
          </p:cNvPr>
          <p:cNvCxnSpPr/>
          <p:nvPr/>
        </p:nvCxnSpPr>
        <p:spPr>
          <a:xfrm flipH="1" flipV="1">
            <a:off x="3041650" y="4348163"/>
            <a:ext cx="203200" cy="182562"/>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9B705790-D7ED-FB4B-88BE-6FAF36BDA922}"/>
              </a:ext>
            </a:extLst>
          </p:cNvPr>
          <p:cNvCxnSpPr/>
          <p:nvPr/>
        </p:nvCxnSpPr>
        <p:spPr>
          <a:xfrm flipH="1" flipV="1">
            <a:off x="3238500" y="4530725"/>
            <a:ext cx="1417638" cy="90488"/>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A9C48407-031E-D94C-BE93-F15C28899B6E}"/>
              </a:ext>
            </a:extLst>
          </p:cNvPr>
          <p:cNvCxnSpPr/>
          <p:nvPr/>
        </p:nvCxnSpPr>
        <p:spPr>
          <a:xfrm flipH="1" flipV="1">
            <a:off x="4656139" y="4621213"/>
            <a:ext cx="77787" cy="571500"/>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à coins arrondis 14">
            <a:extLst>
              <a:ext uri="{FF2B5EF4-FFF2-40B4-BE49-F238E27FC236}">
                <a16:creationId xmlns:a16="http://schemas.microsoft.com/office/drawing/2014/main" id="{949BDFE8-56F5-5047-8B2B-6F73F5CC1267}"/>
              </a:ext>
            </a:extLst>
          </p:cNvPr>
          <p:cNvSpPr/>
          <p:nvPr/>
        </p:nvSpPr>
        <p:spPr>
          <a:xfrm>
            <a:off x="2063552" y="1340768"/>
            <a:ext cx="1656184" cy="504056"/>
          </a:xfrm>
          <a:prstGeom prst="wedgeRoundRectCallout">
            <a:avLst>
              <a:gd name="adj1" fmla="val 52562"/>
              <a:gd name="adj2" fmla="val 303433"/>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Prenons le cas d’un pilote équipé ayant une masse de 110 kg et traçons son vecteur</a:t>
            </a:r>
            <a:endParaRPr lang="fr-FR" sz="900" dirty="0">
              <a:ln>
                <a:solidFill>
                  <a:schemeClr val="tx1"/>
                </a:solidFill>
              </a:ln>
              <a:solidFill>
                <a:schemeClr val="tx1"/>
              </a:solidFill>
            </a:endParaRPr>
          </a:p>
        </p:txBody>
      </p:sp>
      <p:sp>
        <p:nvSpPr>
          <p:cNvPr id="20" name="Rectangle à coins arrondis 19">
            <a:extLst>
              <a:ext uri="{FF2B5EF4-FFF2-40B4-BE49-F238E27FC236}">
                <a16:creationId xmlns:a16="http://schemas.microsoft.com/office/drawing/2014/main" id="{D9ACD016-268B-4D40-9CD0-20066FE1BFA4}"/>
              </a:ext>
            </a:extLst>
          </p:cNvPr>
          <p:cNvSpPr/>
          <p:nvPr/>
        </p:nvSpPr>
        <p:spPr>
          <a:xfrm>
            <a:off x="3575720" y="3609020"/>
            <a:ext cx="1656184" cy="612068"/>
          </a:xfrm>
          <a:prstGeom prst="wedgeRoundRectCallout">
            <a:avLst>
              <a:gd name="adj1" fmla="val -63324"/>
              <a:gd name="adj2" fmla="val 186134"/>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En l’absence de toute autre charge on constate que l’on serait centré  avant  à 20%</a:t>
            </a:r>
            <a:endParaRPr lang="fr-FR" sz="900" dirty="0">
              <a:ln>
                <a:solidFill>
                  <a:schemeClr val="tx1"/>
                </a:solidFill>
              </a:ln>
              <a:solidFill>
                <a:schemeClr val="tx1"/>
              </a:solidFill>
            </a:endParaRPr>
          </a:p>
        </p:txBody>
      </p:sp>
      <p:sp>
        <p:nvSpPr>
          <p:cNvPr id="21" name="Rectangle à coins arrondis 20">
            <a:extLst>
              <a:ext uri="{FF2B5EF4-FFF2-40B4-BE49-F238E27FC236}">
                <a16:creationId xmlns:a16="http://schemas.microsoft.com/office/drawing/2014/main" id="{5BDB1436-66ED-2348-93E3-D3BFB0C90C9C}"/>
              </a:ext>
            </a:extLst>
          </p:cNvPr>
          <p:cNvSpPr/>
          <p:nvPr/>
        </p:nvSpPr>
        <p:spPr>
          <a:xfrm>
            <a:off x="1919536" y="2060849"/>
            <a:ext cx="1066310" cy="1044116"/>
          </a:xfrm>
          <a:prstGeom prst="wedgeRoundRectCallout">
            <a:avLst>
              <a:gd name="adj1" fmla="val 55725"/>
              <a:gd name="adj2" fmla="val 170135"/>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Imaginons que notre pilote emmène un passager ayant une masse de 90 kg,  traçons son vecteur</a:t>
            </a:r>
            <a:endParaRPr lang="fr-FR" sz="900" dirty="0">
              <a:ln>
                <a:solidFill>
                  <a:schemeClr val="tx1"/>
                </a:solidFill>
              </a:ln>
              <a:solidFill>
                <a:schemeClr val="tx1"/>
              </a:solidFill>
            </a:endParaRPr>
          </a:p>
        </p:txBody>
      </p:sp>
      <p:sp>
        <p:nvSpPr>
          <p:cNvPr id="22" name="Rectangle à coins arrondis 21">
            <a:extLst>
              <a:ext uri="{FF2B5EF4-FFF2-40B4-BE49-F238E27FC236}">
                <a16:creationId xmlns:a16="http://schemas.microsoft.com/office/drawing/2014/main" id="{513FD23A-4B7C-DA4C-A637-AD186BAFD782}"/>
              </a:ext>
            </a:extLst>
          </p:cNvPr>
          <p:cNvSpPr/>
          <p:nvPr/>
        </p:nvSpPr>
        <p:spPr>
          <a:xfrm>
            <a:off x="6275389" y="296864"/>
            <a:ext cx="2916237" cy="485775"/>
          </a:xfrm>
          <a:prstGeom prst="wedgeRoundRectCallout">
            <a:avLst>
              <a:gd name="adj1" fmla="val 22571"/>
              <a:gd name="adj2" fmla="val 239018"/>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Le pilote  remplit le réservoir de 10 litres d’essence. On construit le vecteur  sur l’ axe du carburant, on le mesure</a:t>
            </a:r>
          </a:p>
        </p:txBody>
      </p:sp>
      <p:sp>
        <p:nvSpPr>
          <p:cNvPr id="24" name="Rectangle à coins arrondis 23">
            <a:extLst>
              <a:ext uri="{FF2B5EF4-FFF2-40B4-BE49-F238E27FC236}">
                <a16:creationId xmlns:a16="http://schemas.microsoft.com/office/drawing/2014/main" id="{79D70114-B432-CE4D-89CE-F5DC76FB115C}"/>
              </a:ext>
            </a:extLst>
          </p:cNvPr>
          <p:cNvSpPr/>
          <p:nvPr/>
        </p:nvSpPr>
        <p:spPr>
          <a:xfrm>
            <a:off x="1779588" y="4760913"/>
            <a:ext cx="1255712" cy="1446212"/>
          </a:xfrm>
          <a:prstGeom prst="wedgeRoundRectCallout">
            <a:avLst>
              <a:gd name="adj1" fmla="val 56780"/>
              <a:gd name="adj2" fmla="val -73938"/>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On reporte  ensuite le vecteur carburant à la suite du précédent  sur notre diagramme (même direction et même module : vecteur équipollent) </a:t>
            </a:r>
          </a:p>
        </p:txBody>
      </p:sp>
      <p:sp>
        <p:nvSpPr>
          <p:cNvPr id="25" name="Rectangle à coins arrondis 24">
            <a:extLst>
              <a:ext uri="{FF2B5EF4-FFF2-40B4-BE49-F238E27FC236}">
                <a16:creationId xmlns:a16="http://schemas.microsoft.com/office/drawing/2014/main" id="{46C20EA4-BF72-754F-9051-4C9BE16E32C9}"/>
              </a:ext>
            </a:extLst>
          </p:cNvPr>
          <p:cNvSpPr/>
          <p:nvPr/>
        </p:nvSpPr>
        <p:spPr>
          <a:xfrm>
            <a:off x="3287713" y="5491163"/>
            <a:ext cx="4032250" cy="804862"/>
          </a:xfrm>
          <a:prstGeom prst="wedgeRoundRectCallout">
            <a:avLst>
              <a:gd name="adj1" fmla="val -34758"/>
              <a:gd name="adj2" fmla="val -165088"/>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Pour décaler le centrage qu’il juge trop avant , le pilote  décide de déterminer la quantité  d’eau qu’il peut placer  dans le ballast de  queue . Il trace sur le diagramme un vecteur à la suite du précédent ayant la direction de l’axe du ballast de queue et limité par la Limite des Eléments Non Portants. </a:t>
            </a:r>
            <a:br>
              <a:rPr lang="fr-FR" sz="900" dirty="0">
                <a:solidFill>
                  <a:schemeClr val="tx1"/>
                </a:solidFill>
              </a:rPr>
            </a:br>
            <a:r>
              <a:rPr lang="fr-FR" sz="900" dirty="0">
                <a:solidFill>
                  <a:schemeClr val="tx1"/>
                </a:solidFill>
              </a:rPr>
              <a:t> Il mesure  la longueur du vecteur</a:t>
            </a:r>
          </a:p>
        </p:txBody>
      </p:sp>
      <p:sp>
        <p:nvSpPr>
          <p:cNvPr id="28" name="Rectangle à coins arrondis 27">
            <a:extLst>
              <a:ext uri="{FF2B5EF4-FFF2-40B4-BE49-F238E27FC236}">
                <a16:creationId xmlns:a16="http://schemas.microsoft.com/office/drawing/2014/main" id="{2109DE9C-F349-5646-B69E-A8770EFE2192}"/>
              </a:ext>
            </a:extLst>
          </p:cNvPr>
          <p:cNvSpPr/>
          <p:nvPr/>
        </p:nvSpPr>
        <p:spPr>
          <a:xfrm>
            <a:off x="5609946" y="2869178"/>
            <a:ext cx="2124236" cy="1207894"/>
          </a:xfrm>
          <a:prstGeom prst="wedgeRoundRectCallout">
            <a:avLst>
              <a:gd name="adj1" fmla="val -92981"/>
              <a:gd name="adj2" fmla="val 113672"/>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sz="900" dirty="0">
              <a:solidFill>
                <a:schemeClr val="tx1"/>
              </a:solidFill>
            </a:endParaRPr>
          </a:p>
          <a:p>
            <a:pPr>
              <a:defRPr/>
            </a:pPr>
            <a:r>
              <a:rPr lang="fr-FR" sz="900" dirty="0">
                <a:solidFill>
                  <a:schemeClr val="tx1"/>
                </a:solidFill>
              </a:rPr>
              <a:t>Enfin il décide de déterminer la quantité maxi d’eau qu’il peut emporter dans les ballasts d’ailes . Il trace sur le diagramme un vecteur à la suite du précédent ayant la direction de l’axe des  ballasts  d’ailes et limité à la ligne de Masse Maxi autorisée.   Il mesure  la longueur du vecteur</a:t>
            </a:r>
          </a:p>
          <a:p>
            <a:pPr>
              <a:defRPr/>
            </a:pPr>
            <a:endParaRPr lang="fr-FR" sz="900" dirty="0">
              <a:ln>
                <a:solidFill>
                  <a:schemeClr val="tx1"/>
                </a:solidFill>
              </a:ln>
              <a:solidFill>
                <a:schemeClr val="tx1"/>
              </a:solidFill>
            </a:endParaRPr>
          </a:p>
        </p:txBody>
      </p:sp>
      <p:sp>
        <p:nvSpPr>
          <p:cNvPr id="31" name="Rectangle à coins arrondis 30">
            <a:extLst>
              <a:ext uri="{FF2B5EF4-FFF2-40B4-BE49-F238E27FC236}">
                <a16:creationId xmlns:a16="http://schemas.microsoft.com/office/drawing/2014/main" id="{E6178F86-332E-D049-9354-5DF61D92A2E5}"/>
              </a:ext>
            </a:extLst>
          </p:cNvPr>
          <p:cNvSpPr/>
          <p:nvPr/>
        </p:nvSpPr>
        <p:spPr>
          <a:xfrm>
            <a:off x="8885239" y="1909763"/>
            <a:ext cx="1531937" cy="673100"/>
          </a:xfrm>
          <a:prstGeom prst="wedgeRoundRectCallout">
            <a:avLst>
              <a:gd name="adj1" fmla="val -84029"/>
              <a:gd name="adj2" fmla="val -45670"/>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Il reporte le module du vecteur sur l’axe et lit environ 40 litres. </a:t>
            </a:r>
          </a:p>
        </p:txBody>
      </p:sp>
      <p:sp>
        <p:nvSpPr>
          <p:cNvPr id="33" name="Rectangle à coins arrondis 32">
            <a:extLst>
              <a:ext uri="{FF2B5EF4-FFF2-40B4-BE49-F238E27FC236}">
                <a16:creationId xmlns:a16="http://schemas.microsoft.com/office/drawing/2014/main" id="{5CF0DBE3-EB90-2840-B895-FE0D767F0003}"/>
              </a:ext>
            </a:extLst>
          </p:cNvPr>
          <p:cNvSpPr/>
          <p:nvPr/>
        </p:nvSpPr>
        <p:spPr>
          <a:xfrm>
            <a:off x="8889737" y="836712"/>
            <a:ext cx="1656184" cy="504056"/>
          </a:xfrm>
          <a:prstGeom prst="wedgeRoundRectCallout">
            <a:avLst>
              <a:gd name="adj1" fmla="val -53835"/>
              <a:gd name="adj2" fmla="val 110687"/>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Il reporte le module du vecteur sur l’axe et lit environ 10  litres</a:t>
            </a:r>
            <a:endParaRPr lang="fr-FR" sz="900" dirty="0">
              <a:ln>
                <a:solidFill>
                  <a:schemeClr val="tx1"/>
                </a:solidFill>
              </a:ln>
              <a:solidFill>
                <a:schemeClr val="tx1"/>
              </a:solidFill>
            </a:endParaRPr>
          </a:p>
        </p:txBody>
      </p:sp>
      <p:cxnSp>
        <p:nvCxnSpPr>
          <p:cNvPr id="32" name="Connecteur droit 31">
            <a:extLst>
              <a:ext uri="{FF2B5EF4-FFF2-40B4-BE49-F238E27FC236}">
                <a16:creationId xmlns:a16="http://schemas.microsoft.com/office/drawing/2014/main" id="{CB3BAED7-FE52-EE48-A118-B84E45A7F1F2}"/>
              </a:ext>
            </a:extLst>
          </p:cNvPr>
          <p:cNvCxnSpPr/>
          <p:nvPr/>
        </p:nvCxnSpPr>
        <p:spPr>
          <a:xfrm flipH="1" flipV="1">
            <a:off x="3244850" y="4562476"/>
            <a:ext cx="95250" cy="51117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CCA85352-6003-0A40-AB92-7A3D1B2D6FC2}"/>
              </a:ext>
            </a:extLst>
          </p:cNvPr>
          <p:cNvCxnSpPr/>
          <p:nvPr/>
        </p:nvCxnSpPr>
        <p:spPr>
          <a:xfrm flipH="1" flipV="1">
            <a:off x="8328026" y="1633539"/>
            <a:ext cx="1503363" cy="128587"/>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BDE204D2-A7A9-1746-9436-E576AB5C7A83}"/>
              </a:ext>
            </a:extLst>
          </p:cNvPr>
          <p:cNvCxnSpPr/>
          <p:nvPr/>
        </p:nvCxnSpPr>
        <p:spPr>
          <a:xfrm flipH="1" flipV="1">
            <a:off x="8291514" y="1633538"/>
            <a:ext cx="73025" cy="500062"/>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Rectangle à coins arrondis 38">
            <a:extLst>
              <a:ext uri="{FF2B5EF4-FFF2-40B4-BE49-F238E27FC236}">
                <a16:creationId xmlns:a16="http://schemas.microsoft.com/office/drawing/2014/main" id="{394B856E-6594-6D4C-BC9B-79776EDFD6DA}"/>
              </a:ext>
            </a:extLst>
          </p:cNvPr>
          <p:cNvSpPr/>
          <p:nvPr/>
        </p:nvSpPr>
        <p:spPr>
          <a:xfrm>
            <a:off x="7392144" y="4563804"/>
            <a:ext cx="1656184" cy="453009"/>
          </a:xfrm>
          <a:prstGeom prst="wedgeRoundRectCallout">
            <a:avLst>
              <a:gd name="adj1" fmla="val -209404"/>
              <a:gd name="adj2" fmla="val 84213"/>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Le centrage final  serait d’un peu plus de 50 %</a:t>
            </a:r>
            <a:endParaRPr lang="fr-FR" sz="900" dirty="0">
              <a:ln>
                <a:solidFill>
                  <a:schemeClr val="tx1"/>
                </a:solidFill>
              </a:ln>
              <a:solidFill>
                <a:schemeClr val="tx1"/>
              </a:solidFill>
            </a:endParaRPr>
          </a:p>
        </p:txBody>
      </p:sp>
      <p:sp>
        <p:nvSpPr>
          <p:cNvPr id="6166" name="ZoneTexte 16">
            <a:extLst>
              <a:ext uri="{FF2B5EF4-FFF2-40B4-BE49-F238E27FC236}">
                <a16:creationId xmlns:a16="http://schemas.microsoft.com/office/drawing/2014/main" id="{415C93F8-D7D6-0448-9F44-75592EBECD04}"/>
              </a:ext>
            </a:extLst>
          </p:cNvPr>
          <p:cNvSpPr txBox="1">
            <a:spLocks noChangeArrowheads="1"/>
          </p:cNvSpPr>
          <p:nvPr/>
        </p:nvSpPr>
        <p:spPr bwMode="auto">
          <a:xfrm>
            <a:off x="2252663" y="296864"/>
            <a:ext cx="3852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Exemple d’utilisation N°2</a:t>
            </a:r>
          </a:p>
        </p:txBody>
      </p:sp>
      <p:sp>
        <p:nvSpPr>
          <p:cNvPr id="23" name="Rectangle à coins arrondis 22">
            <a:extLst>
              <a:ext uri="{FF2B5EF4-FFF2-40B4-BE49-F238E27FC236}">
                <a16:creationId xmlns:a16="http://schemas.microsoft.com/office/drawing/2014/main" id="{6051137D-DD53-D94F-9783-E1484D48BE01}"/>
              </a:ext>
            </a:extLst>
          </p:cNvPr>
          <p:cNvSpPr/>
          <p:nvPr/>
        </p:nvSpPr>
        <p:spPr>
          <a:xfrm>
            <a:off x="8874125" y="2590800"/>
            <a:ext cx="1543050" cy="865188"/>
          </a:xfrm>
          <a:prstGeom prst="wedgeRoundRectCallout">
            <a:avLst>
              <a:gd name="adj1" fmla="val -48371"/>
              <a:gd name="adj2" fmla="val -25179"/>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Remplir davantage les ballasts d’ailes  conduirait  à dépasser la Masse Maxi Autorisée par le constructeur du planeur</a:t>
            </a:r>
          </a:p>
        </p:txBody>
      </p:sp>
      <p:cxnSp>
        <p:nvCxnSpPr>
          <p:cNvPr id="27" name="Connecteur droit 26">
            <a:extLst>
              <a:ext uri="{FF2B5EF4-FFF2-40B4-BE49-F238E27FC236}">
                <a16:creationId xmlns:a16="http://schemas.microsoft.com/office/drawing/2014/main" id="{DF19137F-CE99-7148-806C-E7E09D51C041}"/>
              </a:ext>
            </a:extLst>
          </p:cNvPr>
          <p:cNvCxnSpPr/>
          <p:nvPr/>
        </p:nvCxnSpPr>
        <p:spPr>
          <a:xfrm flipH="1" flipV="1">
            <a:off x="8328026" y="1646239"/>
            <a:ext cx="144463" cy="141287"/>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624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xit" presetSubtype="0" fill="hold" nodeType="clickEffect">
                                  <p:stCondLst>
                                    <p:cond delay="0"/>
                                  </p:stCondLst>
                                  <p:childTnLst>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childTnLst>
                          </p:cTn>
                        </p:par>
                        <p:par>
                          <p:cTn id="69" fill="hold" nodeType="afterGroup">
                            <p:stCondLst>
                              <p:cond delay="0"/>
                            </p:stCondLst>
                            <p:childTnLst>
                              <p:par>
                                <p:cTn id="70" presetID="10" presetClass="entr" presetSubtype="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2000"/>
                                        <p:tgtEl>
                                          <p:spTgt spid="2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7170" name="Image 3">
            <a:extLst>
              <a:ext uri="{FF2B5EF4-FFF2-40B4-BE49-F238E27FC236}">
                <a16:creationId xmlns:a16="http://schemas.microsoft.com/office/drawing/2014/main" id="{B658DE49-EE1C-9941-B917-91EA35EFA6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1383586"/>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à coins arrondis 33">
            <a:extLst>
              <a:ext uri="{FF2B5EF4-FFF2-40B4-BE49-F238E27FC236}">
                <a16:creationId xmlns:a16="http://schemas.microsoft.com/office/drawing/2014/main" id="{B12ACFCA-4E99-AF47-97C7-37F6262EEA48}"/>
              </a:ext>
            </a:extLst>
          </p:cNvPr>
          <p:cNvSpPr/>
          <p:nvPr/>
        </p:nvSpPr>
        <p:spPr>
          <a:xfrm>
            <a:off x="8620128" y="4456113"/>
            <a:ext cx="1584325" cy="649288"/>
          </a:xfrm>
          <a:prstGeom prst="wedgeRoundRectCallout">
            <a:avLst>
              <a:gd name="adj1" fmla="val -73989"/>
              <a:gd name="adj2" fmla="val 88948"/>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Traçons la ligne de masse totale correspondante  à la charge alaire  souhaitée: 738kg</a:t>
            </a:r>
          </a:p>
        </p:txBody>
      </p:sp>
      <p:cxnSp>
        <p:nvCxnSpPr>
          <p:cNvPr id="7" name="Connecteur droit 6">
            <a:extLst>
              <a:ext uri="{FF2B5EF4-FFF2-40B4-BE49-F238E27FC236}">
                <a16:creationId xmlns:a16="http://schemas.microsoft.com/office/drawing/2014/main" id="{38D6C30C-7DDC-4145-8C30-9E8DBF15E285}"/>
              </a:ext>
            </a:extLst>
          </p:cNvPr>
          <p:cNvCxnSpPr>
            <a:cxnSpLocks/>
          </p:cNvCxnSpPr>
          <p:nvPr/>
        </p:nvCxnSpPr>
        <p:spPr>
          <a:xfrm flipH="1">
            <a:off x="3917950" y="2026445"/>
            <a:ext cx="4105675" cy="1380331"/>
          </a:xfrm>
          <a:prstGeom prst="line">
            <a:avLst/>
          </a:prstGeom>
          <a:ln w="254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à coins arrondis 34">
            <a:extLst>
              <a:ext uri="{FF2B5EF4-FFF2-40B4-BE49-F238E27FC236}">
                <a16:creationId xmlns:a16="http://schemas.microsoft.com/office/drawing/2014/main" id="{D994707E-E89C-1146-9884-81E5AFB5B3CE}"/>
              </a:ext>
            </a:extLst>
          </p:cNvPr>
          <p:cNvSpPr/>
          <p:nvPr/>
        </p:nvSpPr>
        <p:spPr>
          <a:xfrm>
            <a:off x="5576097" y="3879851"/>
            <a:ext cx="1652588" cy="614362"/>
          </a:xfrm>
          <a:prstGeom prst="wedgeRoundRectCallout">
            <a:avLst>
              <a:gd name="adj1" fmla="val -90703"/>
              <a:gd name="adj2" fmla="val 62248"/>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On  complète par la charge des ballasts d’ailes en la limitant  à la masse totale souhaitée</a:t>
            </a:r>
          </a:p>
        </p:txBody>
      </p:sp>
      <p:sp>
        <p:nvSpPr>
          <p:cNvPr id="12" name="ZoneTexte 11">
            <a:extLst>
              <a:ext uri="{FF2B5EF4-FFF2-40B4-BE49-F238E27FC236}">
                <a16:creationId xmlns:a16="http://schemas.microsoft.com/office/drawing/2014/main" id="{16246A79-8C0D-8248-8EFE-AB133449B36C}"/>
              </a:ext>
            </a:extLst>
          </p:cNvPr>
          <p:cNvSpPr txBox="1">
            <a:spLocks noChangeArrowheads="1"/>
          </p:cNvSpPr>
          <p:nvPr/>
        </p:nvSpPr>
        <p:spPr bwMode="auto">
          <a:xfrm>
            <a:off x="1486959" y="667016"/>
            <a:ext cx="75977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fr-FR" altLang="fr-FR" sz="1400" dirty="0"/>
              <a:t>Objectif:  le pilote souhaite voler avec une charge alaire de 45Kg/m2 et un centrage d’environ 70%</a:t>
            </a:r>
          </a:p>
        </p:txBody>
      </p:sp>
      <p:sp>
        <p:nvSpPr>
          <p:cNvPr id="7175" name="ZoneTexte 12">
            <a:extLst>
              <a:ext uri="{FF2B5EF4-FFF2-40B4-BE49-F238E27FC236}">
                <a16:creationId xmlns:a16="http://schemas.microsoft.com/office/drawing/2014/main" id="{C477B7A6-A56C-8C45-988F-12DD9D72661D}"/>
              </a:ext>
            </a:extLst>
          </p:cNvPr>
          <p:cNvSpPr txBox="1">
            <a:spLocks noChangeArrowheads="1"/>
          </p:cNvSpPr>
          <p:nvPr/>
        </p:nvSpPr>
        <p:spPr bwMode="auto">
          <a:xfrm>
            <a:off x="1531939" y="139965"/>
            <a:ext cx="165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Exemple N° 3</a:t>
            </a:r>
          </a:p>
        </p:txBody>
      </p:sp>
      <p:cxnSp>
        <p:nvCxnSpPr>
          <p:cNvPr id="5" name="Connecteur droit 4">
            <a:extLst>
              <a:ext uri="{FF2B5EF4-FFF2-40B4-BE49-F238E27FC236}">
                <a16:creationId xmlns:a16="http://schemas.microsoft.com/office/drawing/2014/main" id="{979FABF7-DE60-9940-8673-48EB0249BAF2}"/>
              </a:ext>
            </a:extLst>
          </p:cNvPr>
          <p:cNvCxnSpPr/>
          <p:nvPr/>
        </p:nvCxnSpPr>
        <p:spPr>
          <a:xfrm>
            <a:off x="1882775" y="5378451"/>
            <a:ext cx="6408738"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8F448C4D-C8A7-0146-95C6-F22AA3D207EB}"/>
              </a:ext>
            </a:extLst>
          </p:cNvPr>
          <p:cNvSpPr txBox="1">
            <a:spLocks noChangeArrowheads="1"/>
          </p:cNvSpPr>
          <p:nvPr/>
        </p:nvSpPr>
        <p:spPr bwMode="auto">
          <a:xfrm>
            <a:off x="976312" y="938870"/>
            <a:ext cx="87280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fr-FR" altLang="fr-FR" sz="1200" dirty="0"/>
              <a:t>La surface alaire du planeur étant de 16,4 m2,   la masse totale correspondant à cet objectif de charge  sera donc de     16,4 x 45= 738kg</a:t>
            </a:r>
          </a:p>
        </p:txBody>
      </p:sp>
      <p:cxnSp>
        <p:nvCxnSpPr>
          <p:cNvPr id="21" name="Connecteur droit 20">
            <a:extLst>
              <a:ext uri="{FF2B5EF4-FFF2-40B4-BE49-F238E27FC236}">
                <a16:creationId xmlns:a16="http://schemas.microsoft.com/office/drawing/2014/main" id="{443FD999-00E8-2149-81FE-D15CDD17DD8F}"/>
              </a:ext>
            </a:extLst>
          </p:cNvPr>
          <p:cNvCxnSpPr/>
          <p:nvPr/>
        </p:nvCxnSpPr>
        <p:spPr>
          <a:xfrm flipH="1">
            <a:off x="3425429" y="3376390"/>
            <a:ext cx="539750" cy="936625"/>
          </a:xfrm>
          <a:prstGeom prst="line">
            <a:avLst/>
          </a:prstGeom>
          <a:ln w="254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C46704CE-C0C0-B54D-8390-E84B421F4030}"/>
              </a:ext>
            </a:extLst>
          </p:cNvPr>
          <p:cNvCxnSpPr/>
          <p:nvPr/>
        </p:nvCxnSpPr>
        <p:spPr>
          <a:xfrm>
            <a:off x="8091088" y="1999164"/>
            <a:ext cx="1549400" cy="136525"/>
          </a:xfrm>
          <a:prstGeom prst="line">
            <a:avLst/>
          </a:prstGeom>
          <a:ln w="254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42F69E16-C269-4F4A-B368-E4A3B02028AA}"/>
              </a:ext>
            </a:extLst>
          </p:cNvPr>
          <p:cNvCxnSpPr>
            <a:cxnSpLocks/>
          </p:cNvCxnSpPr>
          <p:nvPr/>
        </p:nvCxnSpPr>
        <p:spPr>
          <a:xfrm>
            <a:off x="4866830" y="4323200"/>
            <a:ext cx="87934" cy="690076"/>
          </a:xfrm>
          <a:prstGeom prst="line">
            <a:avLst/>
          </a:prstGeom>
          <a:ln w="254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ectangle à coins arrondis 36">
            <a:extLst>
              <a:ext uri="{FF2B5EF4-FFF2-40B4-BE49-F238E27FC236}">
                <a16:creationId xmlns:a16="http://schemas.microsoft.com/office/drawing/2014/main" id="{4006175A-F94E-364E-A35B-65D20701D871}"/>
              </a:ext>
            </a:extLst>
          </p:cNvPr>
          <p:cNvSpPr/>
          <p:nvPr/>
        </p:nvSpPr>
        <p:spPr>
          <a:xfrm>
            <a:off x="6329363" y="2869943"/>
            <a:ext cx="1692188" cy="514866"/>
          </a:xfrm>
          <a:prstGeom prst="wedgeRoundRectCallout">
            <a:avLst>
              <a:gd name="adj1" fmla="val -41255"/>
              <a:gd name="adj2" fmla="val -117662"/>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Le pilote équipé en place avant ayant une masse de 102kg   traçons son vecteur</a:t>
            </a:r>
            <a:endParaRPr lang="fr-FR" sz="900" dirty="0">
              <a:ln>
                <a:solidFill>
                  <a:schemeClr val="tx1"/>
                </a:solidFill>
              </a:ln>
              <a:solidFill>
                <a:schemeClr val="tx1"/>
              </a:solidFill>
            </a:endParaRPr>
          </a:p>
        </p:txBody>
      </p:sp>
      <p:sp>
        <p:nvSpPr>
          <p:cNvPr id="38" name="Rectangle à coins arrondis 37">
            <a:extLst>
              <a:ext uri="{FF2B5EF4-FFF2-40B4-BE49-F238E27FC236}">
                <a16:creationId xmlns:a16="http://schemas.microsoft.com/office/drawing/2014/main" id="{7E843E87-250B-7D43-8CB6-50C9735AB380}"/>
              </a:ext>
            </a:extLst>
          </p:cNvPr>
          <p:cNvSpPr/>
          <p:nvPr/>
        </p:nvSpPr>
        <p:spPr>
          <a:xfrm>
            <a:off x="1908176" y="2562226"/>
            <a:ext cx="1838325" cy="614363"/>
          </a:xfrm>
          <a:prstGeom prst="wedgeRoundRectCallout">
            <a:avLst>
              <a:gd name="adj1" fmla="val 58294"/>
              <a:gd name="adj2" fmla="val 85512"/>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Le  passager en place  arrière a une masse de 68 kg, traçons son vecteur à la suite du précédent</a:t>
            </a:r>
          </a:p>
        </p:txBody>
      </p:sp>
      <p:sp>
        <p:nvSpPr>
          <p:cNvPr id="39" name="Rectangle à coins arrondis 38">
            <a:extLst>
              <a:ext uri="{FF2B5EF4-FFF2-40B4-BE49-F238E27FC236}">
                <a16:creationId xmlns:a16="http://schemas.microsoft.com/office/drawing/2014/main" id="{7B4E8284-0693-F541-AE60-CEDCF974CD75}"/>
              </a:ext>
            </a:extLst>
          </p:cNvPr>
          <p:cNvSpPr/>
          <p:nvPr/>
        </p:nvSpPr>
        <p:spPr>
          <a:xfrm>
            <a:off x="2451101" y="4435475"/>
            <a:ext cx="2132013" cy="541338"/>
          </a:xfrm>
          <a:prstGeom prst="wedgeRoundRectCallout">
            <a:avLst>
              <a:gd name="adj1" fmla="val 61180"/>
              <a:gd name="adj2" fmla="val -129348"/>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On reporte  le vecteur de chargement  du ballast de queue  à la suite du précédent</a:t>
            </a:r>
          </a:p>
        </p:txBody>
      </p:sp>
      <p:sp>
        <p:nvSpPr>
          <p:cNvPr id="18" name="Rectangle à coins arrondis 17">
            <a:extLst>
              <a:ext uri="{FF2B5EF4-FFF2-40B4-BE49-F238E27FC236}">
                <a16:creationId xmlns:a16="http://schemas.microsoft.com/office/drawing/2014/main" id="{BE9335F1-000B-F94B-A89B-8BD9314E20BE}"/>
              </a:ext>
            </a:extLst>
          </p:cNvPr>
          <p:cNvSpPr/>
          <p:nvPr/>
        </p:nvSpPr>
        <p:spPr>
          <a:xfrm>
            <a:off x="9640488" y="820210"/>
            <a:ext cx="1647825" cy="612775"/>
          </a:xfrm>
          <a:prstGeom prst="wedgeRoundRectCallout">
            <a:avLst>
              <a:gd name="adj1" fmla="val -62336"/>
              <a:gd name="adj2" fmla="val 91426"/>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De manière à reculer le centrage on décide de remplir complétement le ballast de queue   10 litres</a:t>
            </a:r>
          </a:p>
        </p:txBody>
      </p:sp>
      <p:cxnSp>
        <p:nvCxnSpPr>
          <p:cNvPr id="22" name="Connecteur droit 21">
            <a:extLst>
              <a:ext uri="{FF2B5EF4-FFF2-40B4-BE49-F238E27FC236}">
                <a16:creationId xmlns:a16="http://schemas.microsoft.com/office/drawing/2014/main" id="{B9C0BF85-D8FC-0042-A662-07F06B252F8C}"/>
              </a:ext>
            </a:extLst>
          </p:cNvPr>
          <p:cNvCxnSpPr/>
          <p:nvPr/>
        </p:nvCxnSpPr>
        <p:spPr>
          <a:xfrm flipV="1">
            <a:off x="3683000" y="3487739"/>
            <a:ext cx="1189038" cy="39528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6" name="Rectangle à coins arrondis 25">
            <a:extLst>
              <a:ext uri="{FF2B5EF4-FFF2-40B4-BE49-F238E27FC236}">
                <a16:creationId xmlns:a16="http://schemas.microsoft.com/office/drawing/2014/main" id="{D1C4DEA3-02A5-404C-A553-EE3CEC5B68F9}"/>
              </a:ext>
            </a:extLst>
          </p:cNvPr>
          <p:cNvSpPr/>
          <p:nvPr/>
        </p:nvSpPr>
        <p:spPr>
          <a:xfrm>
            <a:off x="4800116" y="5743627"/>
            <a:ext cx="2857700" cy="307960"/>
          </a:xfrm>
          <a:prstGeom prst="wedgeRoundRectCallout">
            <a:avLst>
              <a:gd name="adj1" fmla="val -43623"/>
              <a:gd name="adj2" fmla="val -295315"/>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On n’arrive pas a atteindre les  70 % de centrage souhaités</a:t>
            </a:r>
          </a:p>
        </p:txBody>
      </p:sp>
      <p:sp>
        <p:nvSpPr>
          <p:cNvPr id="45" name="Rectangle à coins arrondis 44">
            <a:extLst>
              <a:ext uri="{FF2B5EF4-FFF2-40B4-BE49-F238E27FC236}">
                <a16:creationId xmlns:a16="http://schemas.microsoft.com/office/drawing/2014/main" id="{6EA054B4-ECA1-3D41-A4B7-001E7A03014B}"/>
              </a:ext>
            </a:extLst>
          </p:cNvPr>
          <p:cNvSpPr/>
          <p:nvPr/>
        </p:nvSpPr>
        <p:spPr>
          <a:xfrm>
            <a:off x="8719937" y="2286901"/>
            <a:ext cx="1646238" cy="542925"/>
          </a:xfrm>
          <a:prstGeom prst="wedgeRoundRectCallout">
            <a:avLst>
              <a:gd name="adj1" fmla="val -77251"/>
              <a:gd name="adj2" fmla="val 30411"/>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On reporte le vecteur de chargement des ballasts d’ailes  et on lit  80 litres</a:t>
            </a:r>
          </a:p>
        </p:txBody>
      </p:sp>
      <p:sp>
        <p:nvSpPr>
          <p:cNvPr id="46" name="ZoneTexte 45">
            <a:extLst>
              <a:ext uri="{FF2B5EF4-FFF2-40B4-BE49-F238E27FC236}">
                <a16:creationId xmlns:a16="http://schemas.microsoft.com/office/drawing/2014/main" id="{7C50192A-2C5C-5C43-94E1-2B84FA517D79}"/>
              </a:ext>
            </a:extLst>
          </p:cNvPr>
          <p:cNvSpPr txBox="1">
            <a:spLocks noChangeArrowheads="1"/>
          </p:cNvSpPr>
          <p:nvPr/>
        </p:nvSpPr>
        <p:spPr bwMode="auto">
          <a:xfrm>
            <a:off x="1595438" y="6412625"/>
            <a:ext cx="88836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400"/>
              <a:t>L’objectif de charge alaire étant conservé, le centrage sera avancé à environ 67% pour WB queue =1Ol et WB ailes=80l</a:t>
            </a:r>
          </a:p>
        </p:txBody>
      </p:sp>
      <p:cxnSp>
        <p:nvCxnSpPr>
          <p:cNvPr id="42" name="Connecteur droit 41">
            <a:extLst>
              <a:ext uri="{FF2B5EF4-FFF2-40B4-BE49-F238E27FC236}">
                <a16:creationId xmlns:a16="http://schemas.microsoft.com/office/drawing/2014/main" id="{15D84E6D-B03B-6248-A689-67D0781D4EAE}"/>
              </a:ext>
            </a:extLst>
          </p:cNvPr>
          <p:cNvCxnSpPr>
            <a:cxnSpLocks/>
          </p:cNvCxnSpPr>
          <p:nvPr/>
        </p:nvCxnSpPr>
        <p:spPr>
          <a:xfrm>
            <a:off x="3421918" y="4299576"/>
            <a:ext cx="1426147" cy="17989"/>
          </a:xfrm>
          <a:prstGeom prst="line">
            <a:avLst/>
          </a:prstGeom>
          <a:ln w="254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D49D2689-223E-744B-AA7A-61AB14D27EEA}"/>
              </a:ext>
            </a:extLst>
          </p:cNvPr>
          <p:cNvCxnSpPr>
            <a:cxnSpLocks/>
          </p:cNvCxnSpPr>
          <p:nvPr/>
        </p:nvCxnSpPr>
        <p:spPr>
          <a:xfrm>
            <a:off x="8120772" y="2032120"/>
            <a:ext cx="99304" cy="1088905"/>
          </a:xfrm>
          <a:prstGeom prst="line">
            <a:avLst/>
          </a:prstGeom>
          <a:ln w="254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91" name="ZoneTexte 46">
            <a:extLst>
              <a:ext uri="{FF2B5EF4-FFF2-40B4-BE49-F238E27FC236}">
                <a16:creationId xmlns:a16="http://schemas.microsoft.com/office/drawing/2014/main" id="{A1F71CCC-6B76-7141-9DD5-222D4C7BDD20}"/>
              </a:ext>
            </a:extLst>
          </p:cNvPr>
          <p:cNvSpPr txBox="1">
            <a:spLocks noChangeArrowheads="1"/>
          </p:cNvSpPr>
          <p:nvPr/>
        </p:nvSpPr>
        <p:spPr bwMode="auto">
          <a:xfrm>
            <a:off x="3182939" y="139965"/>
            <a:ext cx="6826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Il s ’agit ici d’utiliser le diagramme en fonction d’un objectif recherché</a:t>
            </a:r>
          </a:p>
        </p:txBody>
      </p:sp>
      <p:grpSp>
        <p:nvGrpSpPr>
          <p:cNvPr id="24" name="Groupe 23">
            <a:extLst>
              <a:ext uri="{FF2B5EF4-FFF2-40B4-BE49-F238E27FC236}">
                <a16:creationId xmlns:a16="http://schemas.microsoft.com/office/drawing/2014/main" id="{4AD5937F-C6CA-474A-ACC3-E655B8D4F618}"/>
              </a:ext>
            </a:extLst>
          </p:cNvPr>
          <p:cNvGrpSpPr>
            <a:grpSpLocks/>
          </p:cNvGrpSpPr>
          <p:nvPr/>
        </p:nvGrpSpPr>
        <p:grpSpPr bwMode="auto">
          <a:xfrm>
            <a:off x="7764464" y="3121025"/>
            <a:ext cx="98425" cy="2179638"/>
            <a:chOff x="6239971" y="3121129"/>
            <a:chExt cx="98720" cy="2180079"/>
          </a:xfrm>
        </p:grpSpPr>
        <p:cxnSp>
          <p:nvCxnSpPr>
            <p:cNvPr id="49" name="Connecteur droit 48">
              <a:extLst>
                <a:ext uri="{FF2B5EF4-FFF2-40B4-BE49-F238E27FC236}">
                  <a16:creationId xmlns:a16="http://schemas.microsoft.com/office/drawing/2014/main" id="{28A839F9-C188-A342-8DAC-6777AED4E41A}"/>
                </a:ext>
              </a:extLst>
            </p:cNvPr>
            <p:cNvCxnSpPr/>
            <p:nvPr/>
          </p:nvCxnSpPr>
          <p:spPr>
            <a:xfrm flipV="1">
              <a:off x="6247932" y="3121129"/>
              <a:ext cx="0" cy="2180079"/>
            </a:xfrm>
            <a:prstGeom prst="line">
              <a:avLst/>
            </a:prstGeom>
            <a:ln w="12700">
              <a:headEnd type="stealth"/>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CF90A19B-95CD-2144-B1AA-57DCDD64F63D}"/>
                </a:ext>
              </a:extLst>
            </p:cNvPr>
            <p:cNvCxnSpPr/>
            <p:nvPr/>
          </p:nvCxnSpPr>
          <p:spPr>
            <a:xfrm>
              <a:off x="6247932" y="3537138"/>
              <a:ext cx="87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81568D50-C6AB-614C-833D-14AC43DF50B2}"/>
                </a:ext>
              </a:extLst>
            </p:cNvPr>
            <p:cNvCxnSpPr/>
            <p:nvPr/>
          </p:nvCxnSpPr>
          <p:spPr>
            <a:xfrm>
              <a:off x="6246340" y="3883283"/>
              <a:ext cx="875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447EB32B-0AC2-3149-92AE-FF619A99C1EC}"/>
                </a:ext>
              </a:extLst>
            </p:cNvPr>
            <p:cNvCxnSpPr/>
            <p:nvPr/>
          </p:nvCxnSpPr>
          <p:spPr>
            <a:xfrm>
              <a:off x="6251116" y="4076997"/>
              <a:ext cx="87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3EFE4C15-BA2D-834F-8BDD-98BA29A5467D}"/>
                </a:ext>
              </a:extLst>
            </p:cNvPr>
            <p:cNvCxnSpPr/>
            <p:nvPr/>
          </p:nvCxnSpPr>
          <p:spPr>
            <a:xfrm>
              <a:off x="6251116" y="4694660"/>
              <a:ext cx="87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D229DE17-CDA4-9A43-BF3A-E20A69132DF5}"/>
                </a:ext>
              </a:extLst>
            </p:cNvPr>
            <p:cNvCxnSpPr/>
            <p:nvPr/>
          </p:nvCxnSpPr>
          <p:spPr>
            <a:xfrm>
              <a:off x="6239971" y="4292941"/>
              <a:ext cx="875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28BB99D7-03D2-1949-8936-CD99C0AD396C}"/>
                </a:ext>
              </a:extLst>
            </p:cNvPr>
            <p:cNvCxnSpPr/>
            <p:nvPr/>
          </p:nvCxnSpPr>
          <p:spPr>
            <a:xfrm>
              <a:off x="6251116" y="4472365"/>
              <a:ext cx="87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BE4AE623-314B-604E-9D76-5540658B3B33}"/>
                </a:ext>
              </a:extLst>
            </p:cNvPr>
            <p:cNvCxnSpPr/>
            <p:nvPr/>
          </p:nvCxnSpPr>
          <p:spPr>
            <a:xfrm>
              <a:off x="6247932" y="4905840"/>
              <a:ext cx="87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FF187318-F2A7-9048-965C-8FD55DEB43A7}"/>
                </a:ext>
              </a:extLst>
            </p:cNvPr>
            <p:cNvCxnSpPr/>
            <p:nvPr/>
          </p:nvCxnSpPr>
          <p:spPr>
            <a:xfrm>
              <a:off x="6247932" y="5085264"/>
              <a:ext cx="87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644B7E60-E715-2E4C-B0BF-983A5B4564E0}"/>
                </a:ext>
              </a:extLst>
            </p:cNvPr>
            <p:cNvCxnSpPr/>
            <p:nvPr/>
          </p:nvCxnSpPr>
          <p:spPr>
            <a:xfrm>
              <a:off x="6251116" y="3684806"/>
              <a:ext cx="87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04DD0949-EC08-DC43-BFBA-DF2968C63192}"/>
                </a:ext>
              </a:extLst>
            </p:cNvPr>
            <p:cNvCxnSpPr/>
            <p:nvPr/>
          </p:nvCxnSpPr>
          <p:spPr>
            <a:xfrm>
              <a:off x="6246340" y="3321194"/>
              <a:ext cx="8757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9" name="Rectangle à coins arrondis 58">
            <a:extLst>
              <a:ext uri="{FF2B5EF4-FFF2-40B4-BE49-F238E27FC236}">
                <a16:creationId xmlns:a16="http://schemas.microsoft.com/office/drawing/2014/main" id="{0616AF13-E892-8748-8DE1-3FDA8E733AA1}"/>
              </a:ext>
            </a:extLst>
          </p:cNvPr>
          <p:cNvSpPr/>
          <p:nvPr/>
        </p:nvSpPr>
        <p:spPr>
          <a:xfrm>
            <a:off x="8220076" y="3536950"/>
            <a:ext cx="1584325" cy="387350"/>
          </a:xfrm>
          <a:prstGeom prst="wedgeRoundRectCallout">
            <a:avLst>
              <a:gd name="adj1" fmla="val -77384"/>
              <a:gd name="adj2" fmla="val 113538"/>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Traçons sur le diagramme un axe de charge alaire</a:t>
            </a:r>
          </a:p>
        </p:txBody>
      </p:sp>
    </p:spTree>
    <p:extLst>
      <p:ext uri="{BB962C8B-B14F-4D97-AF65-F5344CB8AC3E}">
        <p14:creationId xmlns:p14="http://schemas.microsoft.com/office/powerpoint/2010/main" val="2269277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xit" presetSubtype="0" fill="hold" grpId="1" nodeType="clickEffect">
                                  <p:stCondLst>
                                    <p:cond delay="0"/>
                                  </p:stCondLst>
                                  <p:childTnLst>
                                    <p:animEffect transition="out" filter="fade">
                                      <p:cBhvr>
                                        <p:cTn id="68" dur="500"/>
                                        <p:tgtEl>
                                          <p:spTgt spid="12"/>
                                        </p:tgtEl>
                                      </p:cBhvr>
                                    </p:animEffect>
                                    <p:set>
                                      <p:cBhvr>
                                        <p:cTn id="69" dur="1" fill="hold">
                                          <p:stCondLst>
                                            <p:cond delay="499"/>
                                          </p:stCondLst>
                                        </p:cTn>
                                        <p:tgtEl>
                                          <p:spTgt spid="12"/>
                                        </p:tgtEl>
                                        <p:attrNameLst>
                                          <p:attrName>style.visibility</p:attrName>
                                        </p:attrNameLst>
                                      </p:cBhvr>
                                      <p:to>
                                        <p:strVal val="hidden"/>
                                      </p:to>
                                    </p:set>
                                  </p:childTnLst>
                                </p:cTn>
                              </p:par>
                            </p:childTnLst>
                          </p:cTn>
                        </p:par>
                        <p:par>
                          <p:cTn id="70" fill="hold" nodeType="afterGroup">
                            <p:stCondLst>
                              <p:cond delay="500"/>
                            </p:stCondLst>
                            <p:childTnLst>
                              <p:par>
                                <p:cTn id="71" presetID="10" presetClass="exit" presetSubtype="0" fill="hold" grpId="1" nodeType="afterEffect">
                                  <p:stCondLst>
                                    <p:cond delay="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1"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2" grpId="0"/>
      <p:bldP spid="12" grpId="1"/>
      <p:bldP spid="19" grpId="0"/>
      <p:bldP spid="19" grpId="1"/>
      <p:bldP spid="38" grpId="0" animBg="1"/>
      <p:bldP spid="39" grpId="0" animBg="1"/>
      <p:bldP spid="18" grpId="0" animBg="1"/>
      <p:bldP spid="45" grpId="0" animBg="1"/>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8194" name="Image 3">
            <a:extLst>
              <a:ext uri="{FF2B5EF4-FFF2-40B4-BE49-F238E27FC236}">
                <a16:creationId xmlns:a16="http://schemas.microsoft.com/office/drawing/2014/main" id="{F3675EEC-8B4A-F04F-B1D2-8B12F09802A7}"/>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0" y="9906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5" name="Groupe 41">
            <a:extLst>
              <a:ext uri="{FF2B5EF4-FFF2-40B4-BE49-F238E27FC236}">
                <a16:creationId xmlns:a16="http://schemas.microsoft.com/office/drawing/2014/main" id="{53D3CB0E-9F66-2A4E-8AAB-334910006D46}"/>
              </a:ext>
            </a:extLst>
          </p:cNvPr>
          <p:cNvGrpSpPr>
            <a:grpSpLocks/>
          </p:cNvGrpSpPr>
          <p:nvPr/>
        </p:nvGrpSpPr>
        <p:grpSpPr bwMode="auto">
          <a:xfrm>
            <a:off x="7764464" y="3121025"/>
            <a:ext cx="98425" cy="2179638"/>
            <a:chOff x="6239971" y="3121129"/>
            <a:chExt cx="98720" cy="2180079"/>
          </a:xfrm>
        </p:grpSpPr>
        <p:cxnSp>
          <p:nvCxnSpPr>
            <p:cNvPr id="44" name="Connecteur droit 43">
              <a:extLst>
                <a:ext uri="{FF2B5EF4-FFF2-40B4-BE49-F238E27FC236}">
                  <a16:creationId xmlns:a16="http://schemas.microsoft.com/office/drawing/2014/main" id="{6B3B409E-F5A3-2D44-A207-DCEA58D44430}"/>
                </a:ext>
              </a:extLst>
            </p:cNvPr>
            <p:cNvCxnSpPr/>
            <p:nvPr/>
          </p:nvCxnSpPr>
          <p:spPr>
            <a:xfrm flipV="1">
              <a:off x="6247932" y="3121129"/>
              <a:ext cx="0" cy="2180079"/>
            </a:xfrm>
            <a:prstGeom prst="line">
              <a:avLst/>
            </a:prstGeom>
            <a:ln w="12700">
              <a:headEnd type="stealth"/>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B54D5AC8-6CC6-524C-840D-E11D4315ACE7}"/>
                </a:ext>
              </a:extLst>
            </p:cNvPr>
            <p:cNvCxnSpPr/>
            <p:nvPr/>
          </p:nvCxnSpPr>
          <p:spPr>
            <a:xfrm>
              <a:off x="6247932" y="3537138"/>
              <a:ext cx="87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03575E35-0FC2-9A48-A369-6B61B70BE1A0}"/>
                </a:ext>
              </a:extLst>
            </p:cNvPr>
            <p:cNvCxnSpPr/>
            <p:nvPr/>
          </p:nvCxnSpPr>
          <p:spPr>
            <a:xfrm>
              <a:off x="6246340" y="3883283"/>
              <a:ext cx="875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2A9801F2-20D1-B143-9D39-A3198709AFCE}"/>
                </a:ext>
              </a:extLst>
            </p:cNvPr>
            <p:cNvCxnSpPr/>
            <p:nvPr/>
          </p:nvCxnSpPr>
          <p:spPr>
            <a:xfrm>
              <a:off x="6251116" y="4076997"/>
              <a:ext cx="87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8380D892-8091-AD42-89BE-B875B72DD76F}"/>
                </a:ext>
              </a:extLst>
            </p:cNvPr>
            <p:cNvCxnSpPr/>
            <p:nvPr/>
          </p:nvCxnSpPr>
          <p:spPr>
            <a:xfrm>
              <a:off x="6251116" y="4694660"/>
              <a:ext cx="87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5EE2E76B-2EB7-2244-BF33-6AC6E5315044}"/>
                </a:ext>
              </a:extLst>
            </p:cNvPr>
            <p:cNvCxnSpPr/>
            <p:nvPr/>
          </p:nvCxnSpPr>
          <p:spPr>
            <a:xfrm>
              <a:off x="6239971" y="4292941"/>
              <a:ext cx="875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EDA9652D-8BAE-E441-877B-A5BDCC1FD39D}"/>
                </a:ext>
              </a:extLst>
            </p:cNvPr>
            <p:cNvCxnSpPr/>
            <p:nvPr/>
          </p:nvCxnSpPr>
          <p:spPr>
            <a:xfrm>
              <a:off x="6251116" y="4472365"/>
              <a:ext cx="87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0637B30F-7FD2-9348-9C53-92D1773DCC2E}"/>
                </a:ext>
              </a:extLst>
            </p:cNvPr>
            <p:cNvCxnSpPr/>
            <p:nvPr/>
          </p:nvCxnSpPr>
          <p:spPr>
            <a:xfrm>
              <a:off x="6247932" y="4905840"/>
              <a:ext cx="87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7C533E27-CC01-1E47-B0A7-6272B5082D07}"/>
                </a:ext>
              </a:extLst>
            </p:cNvPr>
            <p:cNvCxnSpPr/>
            <p:nvPr/>
          </p:nvCxnSpPr>
          <p:spPr>
            <a:xfrm>
              <a:off x="6247932" y="5085264"/>
              <a:ext cx="87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A01856C0-6EE2-9A4E-928C-379551BF11F7}"/>
                </a:ext>
              </a:extLst>
            </p:cNvPr>
            <p:cNvCxnSpPr/>
            <p:nvPr/>
          </p:nvCxnSpPr>
          <p:spPr>
            <a:xfrm>
              <a:off x="6251116" y="3684806"/>
              <a:ext cx="875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CC9959C0-AED1-A441-AC00-7D456FDF1372}"/>
                </a:ext>
              </a:extLst>
            </p:cNvPr>
            <p:cNvCxnSpPr/>
            <p:nvPr/>
          </p:nvCxnSpPr>
          <p:spPr>
            <a:xfrm>
              <a:off x="6246340" y="3321194"/>
              <a:ext cx="87574"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6" name="Connecteur droit 35">
            <a:extLst>
              <a:ext uri="{FF2B5EF4-FFF2-40B4-BE49-F238E27FC236}">
                <a16:creationId xmlns:a16="http://schemas.microsoft.com/office/drawing/2014/main" id="{08751906-AAF1-8343-9C7E-22D059178AC2}"/>
              </a:ext>
            </a:extLst>
          </p:cNvPr>
          <p:cNvCxnSpPr/>
          <p:nvPr/>
        </p:nvCxnSpPr>
        <p:spPr>
          <a:xfrm>
            <a:off x="5278438" y="3508375"/>
            <a:ext cx="215900" cy="162083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3434BE49-00DB-E340-BF33-B7EE5D2E257A}"/>
              </a:ext>
            </a:extLst>
          </p:cNvPr>
          <p:cNvSpPr txBox="1">
            <a:spLocks noChangeArrowheads="1"/>
          </p:cNvSpPr>
          <p:nvPr/>
        </p:nvSpPr>
        <p:spPr bwMode="auto">
          <a:xfrm>
            <a:off x="3368676" y="115889"/>
            <a:ext cx="5916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Il  s ’agit ici d’essayer de se rapprocher de l’objectif précédent  </a:t>
            </a:r>
          </a:p>
        </p:txBody>
      </p:sp>
      <p:sp>
        <p:nvSpPr>
          <p:cNvPr id="34" name="Rectangle à coins arrondis 33">
            <a:extLst>
              <a:ext uri="{FF2B5EF4-FFF2-40B4-BE49-F238E27FC236}">
                <a16:creationId xmlns:a16="http://schemas.microsoft.com/office/drawing/2014/main" id="{A38FF513-5547-3243-88E4-854BCEA7C5A5}"/>
              </a:ext>
            </a:extLst>
          </p:cNvPr>
          <p:cNvSpPr/>
          <p:nvPr/>
        </p:nvSpPr>
        <p:spPr>
          <a:xfrm>
            <a:off x="2320925" y="1081088"/>
            <a:ext cx="1758950" cy="654050"/>
          </a:xfrm>
          <a:prstGeom prst="wedgeRoundRectCallout">
            <a:avLst>
              <a:gd name="adj1" fmla="val 42856"/>
              <a:gd name="adj2" fmla="val 333029"/>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Même conditions que précédemment</a:t>
            </a:r>
            <a:br>
              <a:rPr lang="fr-FR" sz="900" dirty="0">
                <a:solidFill>
                  <a:schemeClr val="tx1"/>
                </a:solidFill>
              </a:rPr>
            </a:br>
            <a:r>
              <a:rPr lang="fr-FR" sz="900" dirty="0">
                <a:solidFill>
                  <a:schemeClr val="tx1"/>
                </a:solidFill>
              </a:rPr>
              <a:t>Equipage place avant 102 kg Equipage place arrière 68 kg</a:t>
            </a:r>
          </a:p>
        </p:txBody>
      </p:sp>
      <p:cxnSp>
        <p:nvCxnSpPr>
          <p:cNvPr id="7" name="Connecteur droit 6">
            <a:extLst>
              <a:ext uri="{FF2B5EF4-FFF2-40B4-BE49-F238E27FC236}">
                <a16:creationId xmlns:a16="http://schemas.microsoft.com/office/drawing/2014/main" id="{01FE5020-092A-1B44-BC1C-49B4D938FE58}"/>
              </a:ext>
            </a:extLst>
          </p:cNvPr>
          <p:cNvCxnSpPr/>
          <p:nvPr/>
        </p:nvCxnSpPr>
        <p:spPr>
          <a:xfrm flipH="1">
            <a:off x="4187825" y="1627188"/>
            <a:ext cx="4032250" cy="1333500"/>
          </a:xfrm>
          <a:prstGeom prst="line">
            <a:avLst/>
          </a:prstGeom>
          <a:ln w="254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à coins arrondis 34">
            <a:extLst>
              <a:ext uri="{FF2B5EF4-FFF2-40B4-BE49-F238E27FC236}">
                <a16:creationId xmlns:a16="http://schemas.microsoft.com/office/drawing/2014/main" id="{58DFB510-FE00-DC47-BD63-15EC42BD850B}"/>
              </a:ext>
            </a:extLst>
          </p:cNvPr>
          <p:cNvSpPr/>
          <p:nvPr/>
        </p:nvSpPr>
        <p:spPr>
          <a:xfrm>
            <a:off x="6080125" y="3897313"/>
            <a:ext cx="1646238" cy="614362"/>
          </a:xfrm>
          <a:prstGeom prst="wedgeRoundRectCallout">
            <a:avLst>
              <a:gd name="adj1" fmla="val -90703"/>
              <a:gd name="adj2" fmla="val 62248"/>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On  complète par la charge des ballasts d’ailes en la limitant  à la masse totale souhaitée</a:t>
            </a:r>
          </a:p>
        </p:txBody>
      </p:sp>
      <p:sp>
        <p:nvSpPr>
          <p:cNvPr id="12" name="ZoneTexte 11">
            <a:extLst>
              <a:ext uri="{FF2B5EF4-FFF2-40B4-BE49-F238E27FC236}">
                <a16:creationId xmlns:a16="http://schemas.microsoft.com/office/drawing/2014/main" id="{DFB6812B-DF07-5F4F-9629-BC5A12506607}"/>
              </a:ext>
            </a:extLst>
          </p:cNvPr>
          <p:cNvSpPr txBox="1">
            <a:spLocks noChangeArrowheads="1"/>
          </p:cNvSpPr>
          <p:nvPr/>
        </p:nvSpPr>
        <p:spPr bwMode="auto">
          <a:xfrm>
            <a:off x="1660526" y="487364"/>
            <a:ext cx="8797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fr-FR" altLang="fr-FR" sz="1200"/>
              <a:t>Le pilote va utiliser le recul du centrage par l’emport de carburant pour atteindre  son objectif  de 70% pour une charge alaire de 45kg/m2</a:t>
            </a:r>
            <a:endParaRPr lang="fr-FR" altLang="fr-FR" sz="1100"/>
          </a:p>
        </p:txBody>
      </p:sp>
      <p:sp>
        <p:nvSpPr>
          <p:cNvPr id="8202" name="ZoneTexte 12">
            <a:extLst>
              <a:ext uri="{FF2B5EF4-FFF2-40B4-BE49-F238E27FC236}">
                <a16:creationId xmlns:a16="http://schemas.microsoft.com/office/drawing/2014/main" id="{5A8B2F09-7732-0E49-BB78-C619CD92F1E1}"/>
              </a:ext>
            </a:extLst>
          </p:cNvPr>
          <p:cNvSpPr txBox="1">
            <a:spLocks noChangeArrowheads="1"/>
          </p:cNvSpPr>
          <p:nvPr/>
        </p:nvSpPr>
        <p:spPr bwMode="auto">
          <a:xfrm>
            <a:off x="1684339" y="80963"/>
            <a:ext cx="1652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t>Exemple N° 4</a:t>
            </a:r>
          </a:p>
        </p:txBody>
      </p:sp>
      <p:cxnSp>
        <p:nvCxnSpPr>
          <p:cNvPr id="5" name="Connecteur droit 4">
            <a:extLst>
              <a:ext uri="{FF2B5EF4-FFF2-40B4-BE49-F238E27FC236}">
                <a16:creationId xmlns:a16="http://schemas.microsoft.com/office/drawing/2014/main" id="{2A437C16-C3AE-ED46-A543-8FBE2CFA0EAB}"/>
              </a:ext>
            </a:extLst>
          </p:cNvPr>
          <p:cNvCxnSpPr/>
          <p:nvPr/>
        </p:nvCxnSpPr>
        <p:spPr>
          <a:xfrm>
            <a:off x="1774825" y="5049838"/>
            <a:ext cx="6408738"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E5112F7C-0468-A44C-87E4-31C0AE05240A}"/>
              </a:ext>
            </a:extLst>
          </p:cNvPr>
          <p:cNvCxnSpPr/>
          <p:nvPr/>
        </p:nvCxnSpPr>
        <p:spPr>
          <a:xfrm flipH="1">
            <a:off x="3648075" y="2960689"/>
            <a:ext cx="539750" cy="936625"/>
          </a:xfrm>
          <a:prstGeom prst="line">
            <a:avLst/>
          </a:prstGeom>
          <a:ln w="254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AE052BB8-6E4D-CF44-90EF-BA68AD5EAE3F}"/>
              </a:ext>
            </a:extLst>
          </p:cNvPr>
          <p:cNvCxnSpPr/>
          <p:nvPr/>
        </p:nvCxnSpPr>
        <p:spPr>
          <a:xfrm>
            <a:off x="8291513" y="1600200"/>
            <a:ext cx="1441450" cy="134938"/>
          </a:xfrm>
          <a:prstGeom prst="line">
            <a:avLst/>
          </a:prstGeom>
          <a:ln w="254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FDE87ED1-30E5-C84E-8DFF-522EFB614AB0}"/>
              </a:ext>
            </a:extLst>
          </p:cNvPr>
          <p:cNvCxnSpPr/>
          <p:nvPr/>
        </p:nvCxnSpPr>
        <p:spPr>
          <a:xfrm>
            <a:off x="3863975" y="4064000"/>
            <a:ext cx="1493838" cy="134938"/>
          </a:xfrm>
          <a:prstGeom prst="line">
            <a:avLst/>
          </a:prstGeom>
          <a:ln w="254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54698DCD-1AF4-FC40-90D1-159414E0E8C3}"/>
              </a:ext>
            </a:extLst>
          </p:cNvPr>
          <p:cNvCxnSpPr/>
          <p:nvPr/>
        </p:nvCxnSpPr>
        <p:spPr>
          <a:xfrm>
            <a:off x="5370514" y="4211638"/>
            <a:ext cx="103187" cy="838200"/>
          </a:xfrm>
          <a:prstGeom prst="line">
            <a:avLst/>
          </a:prstGeom>
          <a:ln w="254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Rectangle à coins arrondis 38">
            <a:extLst>
              <a:ext uri="{FF2B5EF4-FFF2-40B4-BE49-F238E27FC236}">
                <a16:creationId xmlns:a16="http://schemas.microsoft.com/office/drawing/2014/main" id="{D0E3C038-5B1A-E949-A39E-2338685BD1A9}"/>
              </a:ext>
            </a:extLst>
          </p:cNvPr>
          <p:cNvSpPr/>
          <p:nvPr/>
        </p:nvSpPr>
        <p:spPr>
          <a:xfrm>
            <a:off x="2451101" y="4435475"/>
            <a:ext cx="2132013" cy="541338"/>
          </a:xfrm>
          <a:prstGeom prst="wedgeRoundRectCallout">
            <a:avLst>
              <a:gd name="adj1" fmla="val 67760"/>
              <a:gd name="adj2" fmla="val -95949"/>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On trace le vecteur de chargement  du ballast de queue  limité à la ligne  de construction  précédente</a:t>
            </a:r>
          </a:p>
        </p:txBody>
      </p:sp>
      <p:sp>
        <p:nvSpPr>
          <p:cNvPr id="18" name="Rectangle à coins arrondis 17">
            <a:extLst>
              <a:ext uri="{FF2B5EF4-FFF2-40B4-BE49-F238E27FC236}">
                <a16:creationId xmlns:a16="http://schemas.microsoft.com/office/drawing/2014/main" id="{8AAD9D29-6C06-3448-807E-FE15881E6F8C}"/>
              </a:ext>
            </a:extLst>
          </p:cNvPr>
          <p:cNvSpPr/>
          <p:nvPr/>
        </p:nvSpPr>
        <p:spPr>
          <a:xfrm>
            <a:off x="8515351" y="908050"/>
            <a:ext cx="1647825" cy="547688"/>
          </a:xfrm>
          <a:prstGeom prst="wedgeRoundRectCallout">
            <a:avLst>
              <a:gd name="adj1" fmla="val -19901"/>
              <a:gd name="adj2" fmla="val 84404"/>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On reporte le vecteur de chargement du ballast de queue et on lit 9 litres</a:t>
            </a:r>
          </a:p>
        </p:txBody>
      </p:sp>
      <p:cxnSp>
        <p:nvCxnSpPr>
          <p:cNvPr id="25" name="Connecteur droit 24">
            <a:extLst>
              <a:ext uri="{FF2B5EF4-FFF2-40B4-BE49-F238E27FC236}">
                <a16:creationId xmlns:a16="http://schemas.microsoft.com/office/drawing/2014/main" id="{D7E5AFA4-879F-934F-81C0-410E363D1C71}"/>
              </a:ext>
            </a:extLst>
          </p:cNvPr>
          <p:cNvCxnSpPr/>
          <p:nvPr/>
        </p:nvCxnSpPr>
        <p:spPr>
          <a:xfrm>
            <a:off x="8291513" y="1643064"/>
            <a:ext cx="144462" cy="1017587"/>
          </a:xfrm>
          <a:prstGeom prst="line">
            <a:avLst/>
          </a:prstGeom>
          <a:ln w="254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à coins arrondis 25">
            <a:extLst>
              <a:ext uri="{FF2B5EF4-FFF2-40B4-BE49-F238E27FC236}">
                <a16:creationId xmlns:a16="http://schemas.microsoft.com/office/drawing/2014/main" id="{A5F50C87-DC85-804B-808E-FF46C770ACD3}"/>
              </a:ext>
            </a:extLst>
          </p:cNvPr>
          <p:cNvSpPr/>
          <p:nvPr/>
        </p:nvSpPr>
        <p:spPr>
          <a:xfrm>
            <a:off x="6376988" y="5265738"/>
            <a:ext cx="3859212" cy="461962"/>
          </a:xfrm>
          <a:prstGeom prst="wedgeRoundRectCallout">
            <a:avLst>
              <a:gd name="adj1" fmla="val -86741"/>
              <a:gd name="adj2" fmla="val -66605"/>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On a atteint l’objectif : 70 % de centrage pour une masse alaire de 45 kg/m2  avec 9 litres dans le ballast de queue 78 litres dans les ballasts d’ailes</a:t>
            </a:r>
          </a:p>
        </p:txBody>
      </p:sp>
      <p:cxnSp>
        <p:nvCxnSpPr>
          <p:cNvPr id="28" name="Connecteur droit 27">
            <a:extLst>
              <a:ext uri="{FF2B5EF4-FFF2-40B4-BE49-F238E27FC236}">
                <a16:creationId xmlns:a16="http://schemas.microsoft.com/office/drawing/2014/main" id="{9A22EB5D-6A13-1744-BA32-B9826F28C6B8}"/>
              </a:ext>
            </a:extLst>
          </p:cNvPr>
          <p:cNvCxnSpPr/>
          <p:nvPr/>
        </p:nvCxnSpPr>
        <p:spPr>
          <a:xfrm>
            <a:off x="8302626" y="1641475"/>
            <a:ext cx="206375" cy="166688"/>
          </a:xfrm>
          <a:prstGeom prst="line">
            <a:avLst/>
          </a:prstGeom>
          <a:ln w="254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84F70F14-7EE8-EA49-AB3C-620A5B387E6C}"/>
              </a:ext>
            </a:extLst>
          </p:cNvPr>
          <p:cNvCxnSpPr/>
          <p:nvPr/>
        </p:nvCxnSpPr>
        <p:spPr>
          <a:xfrm>
            <a:off x="3673476" y="3883026"/>
            <a:ext cx="201613" cy="193675"/>
          </a:xfrm>
          <a:prstGeom prst="line">
            <a:avLst/>
          </a:prstGeom>
          <a:ln w="254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à coins arrondis 39">
            <a:extLst>
              <a:ext uri="{FF2B5EF4-FFF2-40B4-BE49-F238E27FC236}">
                <a16:creationId xmlns:a16="http://schemas.microsoft.com/office/drawing/2014/main" id="{3D290FDD-8A2B-234E-A6F0-455496710F2D}"/>
              </a:ext>
            </a:extLst>
          </p:cNvPr>
          <p:cNvSpPr/>
          <p:nvPr/>
        </p:nvSpPr>
        <p:spPr>
          <a:xfrm>
            <a:off x="6132514" y="1304925"/>
            <a:ext cx="1646237" cy="419100"/>
          </a:xfrm>
          <a:prstGeom prst="wedgeRoundRectCallout">
            <a:avLst>
              <a:gd name="adj1" fmla="val 88059"/>
              <a:gd name="adj2" fmla="val 46705"/>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Le pilote remplit le réservoir d’essence au maximum (10 l)</a:t>
            </a:r>
          </a:p>
        </p:txBody>
      </p:sp>
      <p:sp>
        <p:nvSpPr>
          <p:cNvPr id="41" name="Rectangle à coins arrondis 40">
            <a:extLst>
              <a:ext uri="{FF2B5EF4-FFF2-40B4-BE49-F238E27FC236}">
                <a16:creationId xmlns:a16="http://schemas.microsoft.com/office/drawing/2014/main" id="{B18D1C4E-5F68-4A43-B244-9FC6192A075C}"/>
              </a:ext>
            </a:extLst>
          </p:cNvPr>
          <p:cNvSpPr/>
          <p:nvPr/>
        </p:nvSpPr>
        <p:spPr>
          <a:xfrm>
            <a:off x="1762125" y="3632201"/>
            <a:ext cx="1417638" cy="447675"/>
          </a:xfrm>
          <a:prstGeom prst="wedgeRoundRectCallout">
            <a:avLst>
              <a:gd name="adj1" fmla="val 90823"/>
              <a:gd name="adj2" fmla="val 25878"/>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On reporte le vecteur de chargement de carburant à la suite du précédent</a:t>
            </a:r>
          </a:p>
        </p:txBody>
      </p:sp>
      <p:sp>
        <p:nvSpPr>
          <p:cNvPr id="43" name="Rectangle à coins arrondis 42">
            <a:extLst>
              <a:ext uri="{FF2B5EF4-FFF2-40B4-BE49-F238E27FC236}">
                <a16:creationId xmlns:a16="http://schemas.microsoft.com/office/drawing/2014/main" id="{3963CE3F-BF19-2243-9829-E83CCA9212FD}"/>
              </a:ext>
            </a:extLst>
          </p:cNvPr>
          <p:cNvSpPr/>
          <p:nvPr/>
        </p:nvSpPr>
        <p:spPr>
          <a:xfrm>
            <a:off x="6059489" y="3201988"/>
            <a:ext cx="1647825" cy="614362"/>
          </a:xfrm>
          <a:prstGeom prst="wedgeRoundRectCallout">
            <a:avLst>
              <a:gd name="adj1" fmla="val -93143"/>
              <a:gd name="adj2" fmla="val 65520"/>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Traçons une ligne parallèle à l’axe des ballasts d’ailes passant par les 70 % de centrage souhaités</a:t>
            </a:r>
          </a:p>
        </p:txBody>
      </p:sp>
      <p:sp>
        <p:nvSpPr>
          <p:cNvPr id="45" name="Rectangle à coins arrondis 44">
            <a:extLst>
              <a:ext uri="{FF2B5EF4-FFF2-40B4-BE49-F238E27FC236}">
                <a16:creationId xmlns:a16="http://schemas.microsoft.com/office/drawing/2014/main" id="{015B3DF9-250A-4B43-B39D-511804C1EA1C}"/>
              </a:ext>
            </a:extLst>
          </p:cNvPr>
          <p:cNvSpPr/>
          <p:nvPr/>
        </p:nvSpPr>
        <p:spPr>
          <a:xfrm>
            <a:off x="8832850" y="1916114"/>
            <a:ext cx="1646238" cy="542925"/>
          </a:xfrm>
          <a:prstGeom prst="wedgeRoundRectCallout">
            <a:avLst>
              <a:gd name="adj1" fmla="val -77251"/>
              <a:gd name="adj2" fmla="val 30411"/>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900" dirty="0">
                <a:solidFill>
                  <a:schemeClr val="tx1"/>
                </a:solidFill>
              </a:rPr>
              <a:t>On reporte le vecteur de chargement des ballasts d’ailes  et on lit  78 litres</a:t>
            </a:r>
          </a:p>
        </p:txBody>
      </p:sp>
      <p:sp>
        <p:nvSpPr>
          <p:cNvPr id="46" name="ZoneTexte 45">
            <a:extLst>
              <a:ext uri="{FF2B5EF4-FFF2-40B4-BE49-F238E27FC236}">
                <a16:creationId xmlns:a16="http://schemas.microsoft.com/office/drawing/2014/main" id="{9A9CEE94-DAA3-7541-8E98-9D0C8CA692EE}"/>
              </a:ext>
            </a:extLst>
          </p:cNvPr>
          <p:cNvSpPr txBox="1">
            <a:spLocks noChangeArrowheads="1"/>
          </p:cNvSpPr>
          <p:nvPr/>
        </p:nvSpPr>
        <p:spPr bwMode="auto">
          <a:xfrm>
            <a:off x="2279650" y="6129338"/>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600"/>
              <a:t>Il n’est pas toujours possible d’obtenir tous les paramètres souhaités mais le diagramme  permet de s’en rapprocher et de les optimiser au mieux</a:t>
            </a:r>
          </a:p>
        </p:txBody>
      </p:sp>
      <p:cxnSp>
        <p:nvCxnSpPr>
          <p:cNvPr id="32" name="Connecteur droit 31">
            <a:extLst>
              <a:ext uri="{FF2B5EF4-FFF2-40B4-BE49-F238E27FC236}">
                <a16:creationId xmlns:a16="http://schemas.microsoft.com/office/drawing/2014/main" id="{E15C747A-B05F-EB41-A398-6536A2BB2C5E}"/>
              </a:ext>
            </a:extLst>
          </p:cNvPr>
          <p:cNvCxnSpPr/>
          <p:nvPr/>
        </p:nvCxnSpPr>
        <p:spPr>
          <a:xfrm flipV="1">
            <a:off x="3683000" y="3487739"/>
            <a:ext cx="1189038" cy="395287"/>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835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xit" presetSubtype="0" fill="hold" grpId="0" nodeType="clickEffect">
                                  <p:stCondLst>
                                    <p:cond delay="0"/>
                                  </p:stCondLst>
                                  <p:childTnLst>
                                    <p:animEffect transition="out" filter="fade">
                                      <p:cBhvr>
                                        <p:cTn id="68" dur="500"/>
                                        <p:tgtEl>
                                          <p:spTgt spid="12"/>
                                        </p:tgtEl>
                                      </p:cBhvr>
                                    </p:animEffect>
                                    <p:set>
                                      <p:cBhvr>
                                        <p:cTn id="69" dur="1" fill="hold">
                                          <p:stCondLst>
                                            <p:cond delay="499"/>
                                          </p:stCondLst>
                                        </p:cTn>
                                        <p:tgtEl>
                                          <p:spTgt spid="12"/>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animBg="1"/>
      <p:bldP spid="12" grpId="0"/>
      <p:bldP spid="39" grpId="0" animBg="1"/>
      <p:bldP spid="18" grpId="0" animBg="1"/>
      <p:bldP spid="40" grpId="0" animBg="1"/>
      <p:bldP spid="41" grpId="0" animBg="1"/>
      <p:bldP spid="43" grpId="0" animBg="1"/>
      <p:bldP spid="45" grpId="0" animBg="1"/>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63D7424-DE2D-9548-806E-829DEB899DA5}"/>
              </a:ext>
            </a:extLst>
          </p:cNvPr>
          <p:cNvSpPr txBox="1"/>
          <p:nvPr/>
        </p:nvSpPr>
        <p:spPr>
          <a:xfrm>
            <a:off x="3027954" y="469750"/>
            <a:ext cx="6321287" cy="646331"/>
          </a:xfrm>
          <a:prstGeom prst="rect">
            <a:avLst/>
          </a:prstGeom>
          <a:noFill/>
        </p:spPr>
        <p:txBody>
          <a:bodyPr wrap="square" rtlCol="0">
            <a:spAutoFit/>
          </a:bodyPr>
          <a:lstStyle/>
          <a:p>
            <a:pPr algn="ctr"/>
            <a:r>
              <a:rPr lang="fr-FR" sz="3600" dirty="0">
                <a:solidFill>
                  <a:schemeClr val="bg1"/>
                </a:solidFill>
              </a:rPr>
              <a:t>POURQUOI</a:t>
            </a:r>
          </a:p>
        </p:txBody>
      </p:sp>
      <p:sp>
        <p:nvSpPr>
          <p:cNvPr id="3" name="ZoneTexte 2">
            <a:extLst>
              <a:ext uri="{FF2B5EF4-FFF2-40B4-BE49-F238E27FC236}">
                <a16:creationId xmlns:a16="http://schemas.microsoft.com/office/drawing/2014/main" id="{FD583741-4686-FB44-9AF5-55F29282FC30}"/>
              </a:ext>
            </a:extLst>
          </p:cNvPr>
          <p:cNvSpPr txBox="1"/>
          <p:nvPr/>
        </p:nvSpPr>
        <p:spPr>
          <a:xfrm>
            <a:off x="145893" y="1705883"/>
            <a:ext cx="6670543" cy="64633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a:outerShdw blurRad="50800" dist="38100" dir="2700000" algn="tl" rotWithShape="0">
              <a:prstClr val="black">
                <a:alpha val="40000"/>
              </a:prstClr>
            </a:outerShdw>
          </a:effectLst>
        </p:spPr>
        <p:txBody>
          <a:bodyPr wrap="square" rtlCol="0">
            <a:spAutoFit/>
          </a:bodyPr>
          <a:lstStyle/>
          <a:p>
            <a:r>
              <a:rPr lang="fr-FR" dirty="0">
                <a:solidFill>
                  <a:srgbClr val="FF0000"/>
                </a:solidFill>
              </a:rPr>
              <a:t>RESTER DANS LE DOMAINE DE CENTRAGE ET DE MASSES CERTIFIE</a:t>
            </a:r>
            <a:r>
              <a:rPr lang="fr-FR" dirty="0"/>
              <a:t> DANS TOUTES LES PHASES DE VOL</a:t>
            </a:r>
          </a:p>
        </p:txBody>
      </p:sp>
      <p:sp>
        <p:nvSpPr>
          <p:cNvPr id="5" name="ZoneTexte 4">
            <a:extLst>
              <a:ext uri="{FF2B5EF4-FFF2-40B4-BE49-F238E27FC236}">
                <a16:creationId xmlns:a16="http://schemas.microsoft.com/office/drawing/2014/main" id="{9B749146-E47B-8E4F-BEF6-19749283A367}"/>
              </a:ext>
            </a:extLst>
          </p:cNvPr>
          <p:cNvSpPr txBox="1"/>
          <p:nvPr/>
        </p:nvSpPr>
        <p:spPr>
          <a:xfrm>
            <a:off x="5569176" y="4505786"/>
            <a:ext cx="6321286"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gradFill>
          <a:effectLst>
            <a:outerShdw blurRad="50800" dist="38100" dir="2700000" algn="tl" rotWithShape="0">
              <a:prstClr val="black">
                <a:alpha val="40000"/>
              </a:prstClr>
            </a:outerShdw>
          </a:effectLst>
        </p:spPr>
        <p:txBody>
          <a:bodyPr wrap="square" rtlCol="0">
            <a:spAutoFit/>
          </a:bodyPr>
          <a:lstStyle/>
          <a:p>
            <a:r>
              <a:rPr lang="fr-FR" dirty="0"/>
              <a:t>ADAPTER SON PILOTAGE EN FONCTION DE SON PROPRE </a:t>
            </a:r>
          </a:p>
          <a:p>
            <a:r>
              <a:rPr lang="fr-FR" dirty="0"/>
              <a:t>	</a:t>
            </a:r>
            <a:r>
              <a:rPr lang="fr-FR" dirty="0">
                <a:solidFill>
                  <a:srgbClr val="FF0000"/>
                </a:solidFill>
              </a:rPr>
              <a:t>FEELING ET OBJECTIF DE VOL</a:t>
            </a:r>
          </a:p>
        </p:txBody>
      </p:sp>
      <p:sp>
        <p:nvSpPr>
          <p:cNvPr id="6" name="ZoneTexte 5">
            <a:extLst>
              <a:ext uri="{FF2B5EF4-FFF2-40B4-BE49-F238E27FC236}">
                <a16:creationId xmlns:a16="http://schemas.microsoft.com/office/drawing/2014/main" id="{53C6F089-DBD2-7349-92FC-CB1B71B9CC98}"/>
              </a:ext>
            </a:extLst>
          </p:cNvPr>
          <p:cNvSpPr txBox="1"/>
          <p:nvPr/>
        </p:nvSpPr>
        <p:spPr>
          <a:xfrm>
            <a:off x="4710545" y="5680364"/>
            <a:ext cx="4211782" cy="707886"/>
          </a:xfrm>
          <a:prstGeom prst="rect">
            <a:avLst/>
          </a:prstGeom>
          <a:noFill/>
        </p:spPr>
        <p:txBody>
          <a:bodyPr wrap="square" rtlCol="0">
            <a:spAutoFit/>
          </a:bodyPr>
          <a:lstStyle/>
          <a:p>
            <a:pPr algn="ctr"/>
            <a:r>
              <a:rPr lang="fr-FR" sz="4000" dirty="0"/>
              <a:t>CAR</a:t>
            </a:r>
          </a:p>
        </p:txBody>
      </p:sp>
    </p:spTree>
    <p:extLst>
      <p:ext uri="{BB962C8B-B14F-4D97-AF65-F5344CB8AC3E}">
        <p14:creationId xmlns:p14="http://schemas.microsoft.com/office/powerpoint/2010/main" val="219600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4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E30C32D6-7366-E840-9FD9-7BF2421DE156}"/>
              </a:ext>
            </a:extLst>
          </p:cNvPr>
          <p:cNvPicPr>
            <a:picLocks noChangeAspect="1"/>
          </p:cNvPicPr>
          <p:nvPr/>
        </p:nvPicPr>
        <p:blipFill>
          <a:blip r:embed="rId3"/>
          <a:stretch>
            <a:fillRect/>
          </a:stretch>
        </p:blipFill>
        <p:spPr>
          <a:xfrm>
            <a:off x="1582220" y="281446"/>
            <a:ext cx="8033545" cy="2262473"/>
          </a:xfrm>
          <a:prstGeom prst="rect">
            <a:avLst/>
          </a:prstGeom>
        </p:spPr>
      </p:pic>
      <p:pic>
        <p:nvPicPr>
          <p:cNvPr id="13" name="Image 12">
            <a:extLst>
              <a:ext uri="{FF2B5EF4-FFF2-40B4-BE49-F238E27FC236}">
                <a16:creationId xmlns:a16="http://schemas.microsoft.com/office/drawing/2014/main" id="{ED4B4AB4-5732-054E-8D28-FE241F712A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97526" y="2713346"/>
            <a:ext cx="5016112" cy="3365860"/>
          </a:xfrm>
          <a:prstGeom prst="rect">
            <a:avLst/>
          </a:prstGeom>
        </p:spPr>
      </p:pic>
      <p:sp>
        <p:nvSpPr>
          <p:cNvPr id="2" name="Bulle rectangulaire 1">
            <a:extLst>
              <a:ext uri="{FF2B5EF4-FFF2-40B4-BE49-F238E27FC236}">
                <a16:creationId xmlns:a16="http://schemas.microsoft.com/office/drawing/2014/main" id="{D12AA45F-5A31-354D-B4A0-83B434733553}"/>
              </a:ext>
            </a:extLst>
          </p:cNvPr>
          <p:cNvSpPr/>
          <p:nvPr/>
        </p:nvSpPr>
        <p:spPr>
          <a:xfrm>
            <a:off x="9645741" y="3976011"/>
            <a:ext cx="2065952" cy="1666982"/>
          </a:xfrm>
          <a:prstGeom prst="wedgeRectCallout">
            <a:avLst>
              <a:gd name="adj1" fmla="val -51170"/>
              <a:gd name="adj2" fmla="val -24103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ICI c’est la limite AR au delà C’est </a:t>
            </a:r>
            <a:r>
              <a:rPr lang="fr-FR" b="1" dirty="0"/>
              <a:t>l’INSTABILITE = PERTE DE CONTROLE</a:t>
            </a:r>
          </a:p>
        </p:txBody>
      </p:sp>
    </p:spTree>
    <p:extLst>
      <p:ext uri="{BB962C8B-B14F-4D97-AF65-F5344CB8AC3E}">
        <p14:creationId xmlns:p14="http://schemas.microsoft.com/office/powerpoint/2010/main" val="132404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6F74927-CFC2-4C4B-AF7C-B72B0331589F}"/>
              </a:ext>
            </a:extLst>
          </p:cNvPr>
          <p:cNvSpPr txBox="1"/>
          <p:nvPr/>
        </p:nvSpPr>
        <p:spPr>
          <a:xfrm>
            <a:off x="1683962" y="326569"/>
            <a:ext cx="8077200" cy="707886"/>
          </a:xfrm>
          <a:prstGeom prst="rect">
            <a:avLst/>
          </a:prstGeom>
          <a:noFill/>
        </p:spPr>
        <p:txBody>
          <a:bodyPr wrap="square" rtlCol="0">
            <a:spAutoFit/>
          </a:bodyPr>
          <a:lstStyle/>
          <a:p>
            <a:pPr algn="ctr"/>
            <a:r>
              <a:rPr lang="fr-FR" sz="4000" b="1" dirty="0"/>
              <a:t>LES METHODES</a:t>
            </a:r>
          </a:p>
        </p:txBody>
      </p:sp>
      <p:sp>
        <p:nvSpPr>
          <p:cNvPr id="3" name="ZoneTexte 2">
            <a:extLst>
              <a:ext uri="{FF2B5EF4-FFF2-40B4-BE49-F238E27FC236}">
                <a16:creationId xmlns:a16="http://schemas.microsoft.com/office/drawing/2014/main" id="{5902D759-CC78-FE4A-800B-7F9B2DC85831}"/>
              </a:ext>
            </a:extLst>
          </p:cNvPr>
          <p:cNvSpPr txBox="1"/>
          <p:nvPr/>
        </p:nvSpPr>
        <p:spPr>
          <a:xfrm>
            <a:off x="528268" y="1058750"/>
            <a:ext cx="9259010" cy="923330"/>
          </a:xfrm>
          <a:prstGeom prst="rect">
            <a:avLst/>
          </a:prstGeom>
          <a:solidFill>
            <a:schemeClr val="accent5">
              <a:lumMod val="40000"/>
              <a:lumOff val="60000"/>
            </a:schemeClr>
          </a:solidFill>
        </p:spPr>
        <p:txBody>
          <a:bodyPr wrap="none" rtlCol="0">
            <a:spAutoFit/>
          </a:bodyPr>
          <a:lstStyle/>
          <a:p>
            <a:pPr marL="285750" indent="-285750">
              <a:buFontTx/>
              <a:buChar char="-"/>
            </a:pPr>
            <a:r>
              <a:rPr lang="fr-FR" dirty="0"/>
              <a:t>POUR LES MOINS CURIEUX LE LOGICIEL  : </a:t>
            </a:r>
            <a:r>
              <a:rPr lang="fr-FR" b="1" dirty="0">
                <a:solidFill>
                  <a:srgbClr val="FF0000"/>
                </a:solidFill>
                <a:hlinkClick r:id="rId3">
                  <a:extLst>
                    <a:ext uri="{A12FA001-AC4F-418D-AE19-62706E023703}">
                      <ahyp:hlinkClr xmlns:ahyp="http://schemas.microsoft.com/office/drawing/2018/hyperlinkcolor" val="tx"/>
                    </a:ext>
                  </a:extLst>
                </a:hlinkClick>
              </a:rPr>
              <a:t>https://lesmartcentragedupilote.captainchristian.fr</a:t>
            </a:r>
            <a:endParaRPr lang="fr-FR" b="1" dirty="0">
              <a:solidFill>
                <a:srgbClr val="FF0000"/>
              </a:solidFill>
            </a:endParaRPr>
          </a:p>
          <a:p>
            <a:pPr lvl="1"/>
            <a:endParaRPr lang="fr-FR" b="1" dirty="0">
              <a:solidFill>
                <a:srgbClr val="00B0F0"/>
              </a:solidFill>
            </a:endParaRPr>
          </a:p>
          <a:p>
            <a:pPr lvl="1"/>
            <a:r>
              <a:rPr lang="fr-FR" b="1" dirty="0">
                <a:solidFill>
                  <a:schemeClr val="accent5">
                    <a:lumMod val="75000"/>
                  </a:schemeClr>
                </a:solidFill>
              </a:rPr>
              <a:t>          </a:t>
            </a:r>
            <a:r>
              <a:rPr lang="fr-FR" b="1" dirty="0">
                <a:solidFill>
                  <a:srgbClr val="00B0F0"/>
                </a:solidFill>
              </a:rPr>
              <a:t>Installé sur votre smartphone ou PC il le fait pour vous en toute sécurité</a:t>
            </a:r>
          </a:p>
        </p:txBody>
      </p:sp>
      <p:sp>
        <p:nvSpPr>
          <p:cNvPr id="4" name="ZoneTexte 3">
            <a:extLst>
              <a:ext uri="{FF2B5EF4-FFF2-40B4-BE49-F238E27FC236}">
                <a16:creationId xmlns:a16="http://schemas.microsoft.com/office/drawing/2014/main" id="{A6D1DBAE-3A14-FB4F-826E-BEB0E528608E}"/>
              </a:ext>
            </a:extLst>
          </p:cNvPr>
          <p:cNvSpPr txBox="1"/>
          <p:nvPr/>
        </p:nvSpPr>
        <p:spPr>
          <a:xfrm>
            <a:off x="494281" y="2815337"/>
            <a:ext cx="11567168" cy="923330"/>
          </a:xfrm>
          <a:prstGeom prst="rect">
            <a:avLst/>
          </a:prstGeom>
          <a:solidFill>
            <a:schemeClr val="accent5">
              <a:lumMod val="40000"/>
              <a:lumOff val="60000"/>
            </a:schemeClr>
          </a:solidFill>
        </p:spPr>
        <p:txBody>
          <a:bodyPr wrap="square" rtlCol="0">
            <a:spAutoFit/>
          </a:bodyPr>
          <a:lstStyle/>
          <a:p>
            <a:pPr marL="285750" indent="-285750">
              <a:buFontTx/>
              <a:buChar char="-"/>
            </a:pPr>
            <a:r>
              <a:rPr lang="fr-FR" sz="1600" dirty="0"/>
              <a:t>POUR LES ”VIRTUOSES” DES REGLES DE CALCULS ET CALCULETTES </a:t>
            </a:r>
            <a:r>
              <a:rPr lang="fr-FR" dirty="0"/>
              <a:t>:</a:t>
            </a:r>
            <a:r>
              <a:rPr lang="fr-FR" dirty="0">
                <a:solidFill>
                  <a:srgbClr val="FF0000"/>
                </a:solidFill>
              </a:rPr>
              <a:t> </a:t>
            </a:r>
            <a:r>
              <a:rPr lang="fr-FR" sz="1600" u="sng" dirty="0">
                <a:solidFill>
                  <a:srgbClr val="FF0000"/>
                </a:solidFill>
              </a:rPr>
              <a:t>Les abaques des Manuel de maintenance et Manuel de vol </a:t>
            </a:r>
            <a:r>
              <a:rPr lang="fr-FR" dirty="0">
                <a:solidFill>
                  <a:schemeClr val="accent5">
                    <a:lumMod val="75000"/>
                  </a:schemeClr>
                </a:solidFill>
              </a:rPr>
              <a:t>.					</a:t>
            </a:r>
          </a:p>
          <a:p>
            <a:pPr lvl="8"/>
            <a:r>
              <a:rPr lang="fr-FR" dirty="0">
                <a:solidFill>
                  <a:schemeClr val="accent5">
                    <a:lumMod val="75000"/>
                  </a:schemeClr>
                </a:solidFill>
              </a:rPr>
              <a:t>	</a:t>
            </a:r>
            <a:r>
              <a:rPr lang="fr-FR" b="1" dirty="0">
                <a:solidFill>
                  <a:srgbClr val="00B0F0"/>
                </a:solidFill>
              </a:rPr>
              <a:t>Est un bon exercice </a:t>
            </a:r>
          </a:p>
        </p:txBody>
      </p:sp>
      <p:sp>
        <p:nvSpPr>
          <p:cNvPr id="5" name="ZoneTexte 4">
            <a:extLst>
              <a:ext uri="{FF2B5EF4-FFF2-40B4-BE49-F238E27FC236}">
                <a16:creationId xmlns:a16="http://schemas.microsoft.com/office/drawing/2014/main" id="{79DE4419-F3B0-AD4C-9A72-C6E48F7CA58D}"/>
              </a:ext>
            </a:extLst>
          </p:cNvPr>
          <p:cNvSpPr txBox="1"/>
          <p:nvPr/>
        </p:nvSpPr>
        <p:spPr>
          <a:xfrm>
            <a:off x="617052" y="4571925"/>
            <a:ext cx="11444397" cy="1200329"/>
          </a:xfrm>
          <a:prstGeom prst="rect">
            <a:avLst/>
          </a:prstGeom>
          <a:solidFill>
            <a:schemeClr val="accent5">
              <a:lumMod val="20000"/>
              <a:lumOff val="80000"/>
            </a:schemeClr>
          </a:solidFill>
          <a:ln>
            <a:solidFill>
              <a:schemeClr val="bg1"/>
            </a:solidFill>
          </a:ln>
        </p:spPr>
        <p:txBody>
          <a:bodyPr wrap="square" rtlCol="0">
            <a:spAutoFit/>
          </a:bodyPr>
          <a:lstStyle/>
          <a:p>
            <a:pPr marL="285750" indent="-285750">
              <a:buFontTx/>
              <a:buChar char="-"/>
            </a:pPr>
            <a:r>
              <a:rPr lang="fr-FR" dirty="0"/>
              <a:t>LES PLUS CURIEUX AVEC LES LOGICIELS : </a:t>
            </a:r>
            <a:r>
              <a:rPr lang="fr-FR" dirty="0">
                <a:solidFill>
                  <a:srgbClr val="FF0000"/>
                </a:solidFill>
              </a:rPr>
              <a:t>- </a:t>
            </a:r>
            <a:r>
              <a:rPr lang="fr-FR" b="1" dirty="0">
                <a:solidFill>
                  <a:srgbClr val="FF0000"/>
                </a:solidFill>
                <a:hlinkClick r:id="rId4">
                  <a:extLst>
                    <a:ext uri="{A12FA001-AC4F-418D-AE19-62706E023703}">
                      <ahyp:hlinkClr xmlns:ahyp="http://schemas.microsoft.com/office/drawing/2018/hyperlinkcolor" val="tx"/>
                    </a:ext>
                  </a:extLst>
                </a:hlinkClick>
              </a:rPr>
              <a:t>https://lapeseedumecanicien.captainchristian.fr</a:t>
            </a:r>
            <a:endParaRPr lang="fr-FR" b="1" dirty="0">
              <a:solidFill>
                <a:srgbClr val="FF0000"/>
              </a:solidFill>
            </a:endParaRPr>
          </a:p>
          <a:p>
            <a:pPr marL="3943350" lvl="8" indent="-285750" algn="ctr">
              <a:buFontTx/>
              <a:buChar char="-"/>
            </a:pPr>
            <a:r>
              <a:rPr lang="fr-FR" b="1" u="sng" dirty="0">
                <a:solidFill>
                  <a:srgbClr val="FF0000"/>
                </a:solidFill>
                <a:hlinkClick r:id="rId5">
                  <a:extLst>
                    <a:ext uri="{A12FA001-AC4F-418D-AE19-62706E023703}">
                      <ahyp:hlinkClr xmlns:ahyp="http://schemas.microsoft.com/office/drawing/2018/hyperlinkcolor" val="tx"/>
                    </a:ext>
                  </a:extLst>
                </a:hlinkClick>
              </a:rPr>
              <a:t>https://lecentragedupilote.captainchristian.fr</a:t>
            </a:r>
            <a:endParaRPr lang="fr-FR" b="1" u="sng" dirty="0">
              <a:solidFill>
                <a:srgbClr val="FF0000"/>
              </a:solidFill>
            </a:endParaRPr>
          </a:p>
          <a:p>
            <a:pPr marL="285750" indent="-285750">
              <a:buFontTx/>
              <a:buChar char="-"/>
            </a:pPr>
            <a:endParaRPr lang="fr-FR" b="1" u="sng" dirty="0">
              <a:solidFill>
                <a:srgbClr val="FF0000"/>
              </a:solidFill>
            </a:endParaRPr>
          </a:p>
          <a:p>
            <a:r>
              <a:rPr lang="fr-FR" b="1" dirty="0">
                <a:solidFill>
                  <a:srgbClr val="FF0000"/>
                </a:solidFill>
              </a:rPr>
              <a:t>		           </a:t>
            </a:r>
            <a:r>
              <a:rPr lang="fr-FR" b="1" dirty="0">
                <a:solidFill>
                  <a:srgbClr val="00B0F0"/>
                </a:solidFill>
              </a:rPr>
              <a:t>S’intéresseront à l’abaque de Centrage En VOL  (CEV) </a:t>
            </a:r>
          </a:p>
        </p:txBody>
      </p:sp>
      <p:sp>
        <p:nvSpPr>
          <p:cNvPr id="6" name="ZoneTexte 5">
            <a:extLst>
              <a:ext uri="{FF2B5EF4-FFF2-40B4-BE49-F238E27FC236}">
                <a16:creationId xmlns:a16="http://schemas.microsoft.com/office/drawing/2014/main" id="{953FB6E5-6821-264D-A962-CA4237FF3701}"/>
              </a:ext>
            </a:extLst>
          </p:cNvPr>
          <p:cNvSpPr txBox="1"/>
          <p:nvPr/>
        </p:nvSpPr>
        <p:spPr>
          <a:xfrm>
            <a:off x="3785207" y="5885100"/>
            <a:ext cx="4621586" cy="646331"/>
          </a:xfrm>
          <a:prstGeom prst="rect">
            <a:avLst/>
          </a:prstGeom>
          <a:noFill/>
        </p:spPr>
        <p:txBody>
          <a:bodyPr wrap="square" rtlCol="0">
            <a:spAutoFit/>
          </a:bodyPr>
          <a:lstStyle/>
          <a:p>
            <a:r>
              <a:rPr lang="fr-FR" sz="3600" b="1" dirty="0">
                <a:solidFill>
                  <a:schemeClr val="bg1"/>
                </a:solidFill>
              </a:rPr>
              <a:t>En voici son Principe</a:t>
            </a:r>
          </a:p>
        </p:txBody>
      </p:sp>
    </p:spTree>
    <p:extLst>
      <p:ext uri="{BB962C8B-B14F-4D97-AF65-F5344CB8AC3E}">
        <p14:creationId xmlns:p14="http://schemas.microsoft.com/office/powerpoint/2010/main" val="119865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animBg="1"/>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41000"/>
          </a:schemeClr>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5BC0E70-7AD5-DA49-A482-6802FEDC47DA}"/>
              </a:ext>
            </a:extLst>
          </p:cNvPr>
          <p:cNvSpPr txBox="1"/>
          <p:nvPr/>
        </p:nvSpPr>
        <p:spPr>
          <a:xfrm>
            <a:off x="4027470" y="328773"/>
            <a:ext cx="2885213" cy="369332"/>
          </a:xfrm>
          <a:prstGeom prst="rect">
            <a:avLst/>
          </a:prstGeom>
          <a:noFill/>
        </p:spPr>
        <p:txBody>
          <a:bodyPr wrap="none" rtlCol="0">
            <a:spAutoFit/>
          </a:bodyPr>
          <a:lstStyle/>
          <a:p>
            <a:r>
              <a:rPr lang="fr-FR" dirty="0"/>
              <a:t>L’abaque de </a:t>
            </a:r>
            <a:r>
              <a:rPr lang="fr-FR" b="1" dirty="0"/>
              <a:t>C</a:t>
            </a:r>
            <a:r>
              <a:rPr lang="fr-FR" dirty="0"/>
              <a:t>entrage </a:t>
            </a:r>
            <a:r>
              <a:rPr lang="fr-FR" b="1" dirty="0"/>
              <a:t>E</a:t>
            </a:r>
            <a:r>
              <a:rPr lang="fr-FR" dirty="0"/>
              <a:t>n </a:t>
            </a:r>
            <a:r>
              <a:rPr lang="fr-FR" b="1" dirty="0"/>
              <a:t>V</a:t>
            </a:r>
            <a:r>
              <a:rPr lang="fr-FR" dirty="0"/>
              <a:t>ol </a:t>
            </a:r>
          </a:p>
        </p:txBody>
      </p:sp>
      <p:sp>
        <p:nvSpPr>
          <p:cNvPr id="3" name="ZoneTexte 2">
            <a:extLst>
              <a:ext uri="{FF2B5EF4-FFF2-40B4-BE49-F238E27FC236}">
                <a16:creationId xmlns:a16="http://schemas.microsoft.com/office/drawing/2014/main" id="{AAFD8E25-74FD-524C-8021-3BB80598E7A8}"/>
              </a:ext>
            </a:extLst>
          </p:cNvPr>
          <p:cNvSpPr txBox="1"/>
          <p:nvPr/>
        </p:nvSpPr>
        <p:spPr>
          <a:xfrm>
            <a:off x="724431" y="513439"/>
            <a:ext cx="11092460" cy="6186309"/>
          </a:xfrm>
          <a:prstGeom prst="rect">
            <a:avLst/>
          </a:prstGeom>
          <a:noFill/>
        </p:spPr>
        <p:txBody>
          <a:bodyPr wrap="none" rtlCol="0">
            <a:spAutoFit/>
          </a:bodyPr>
          <a:lstStyle/>
          <a:p>
            <a:r>
              <a:rPr lang="fr-FR" b="1" dirty="0"/>
              <a:t>Son Principe </a:t>
            </a:r>
            <a:r>
              <a:rPr lang="fr-FR" dirty="0"/>
              <a:t>:</a:t>
            </a:r>
          </a:p>
          <a:p>
            <a:endParaRPr lang="fr-FR" dirty="0"/>
          </a:p>
          <a:p>
            <a:r>
              <a:rPr lang="fr-FR" dirty="0"/>
              <a:t>Sur un diagramme du domaine certifié de masse et centrage (TCDS), toute modification de masse et (ou) de position</a:t>
            </a:r>
          </a:p>
          <a:p>
            <a:r>
              <a:rPr lang="fr-FR" dirty="0"/>
              <a:t> se traduit par une variation du moment des forces liées à la masse totale .</a:t>
            </a:r>
          </a:p>
          <a:p>
            <a:endParaRPr lang="fr-FR" dirty="0"/>
          </a:p>
          <a:p>
            <a:r>
              <a:rPr lang="fr-FR" b="1" dirty="0"/>
              <a:t>Rappels :  </a:t>
            </a:r>
          </a:p>
          <a:p>
            <a:endParaRPr lang="fr-FR" dirty="0"/>
          </a:p>
          <a:p>
            <a:pPr marL="285750" indent="-285750">
              <a:buFontTx/>
              <a:buChar char="-"/>
            </a:pPr>
            <a:r>
              <a:rPr lang="fr-FR" dirty="0"/>
              <a:t>le calcul de centrage utilise la notion</a:t>
            </a:r>
          </a:p>
          <a:p>
            <a:r>
              <a:rPr lang="fr-FR" dirty="0"/>
              <a:t> de moment  des forces liées à la masse totale du planeur</a:t>
            </a:r>
          </a:p>
          <a:p>
            <a:r>
              <a:rPr lang="fr-FR" dirty="0"/>
              <a:t> pour assurer, </a:t>
            </a:r>
          </a:p>
          <a:p>
            <a:r>
              <a:rPr lang="fr-FR" dirty="0"/>
              <a:t>	l'</a:t>
            </a:r>
            <a:r>
              <a:rPr lang="fr-FR" b="1" dirty="0"/>
              <a:t>équilibre statique du planeu</a:t>
            </a:r>
            <a:r>
              <a:rPr lang="fr-FR" dirty="0"/>
              <a:t>r.</a:t>
            </a:r>
          </a:p>
          <a:p>
            <a:endParaRPr lang="fr-FR" dirty="0"/>
          </a:p>
          <a:p>
            <a:r>
              <a:rPr lang="fr-FR" dirty="0"/>
              <a:t>	</a:t>
            </a:r>
            <a:r>
              <a:rPr lang="fr-FR" dirty="0">
                <a:solidFill>
                  <a:srgbClr val="FF0000"/>
                </a:solidFill>
              </a:rPr>
              <a:t>Moment = Masse x Bras de levier</a:t>
            </a:r>
          </a:p>
          <a:p>
            <a:r>
              <a:rPr lang="fr-FR" dirty="0">
                <a:solidFill>
                  <a:srgbClr val="FF0000"/>
                </a:solidFill>
              </a:rPr>
              <a:t> </a:t>
            </a:r>
          </a:p>
          <a:p>
            <a:endParaRPr lang="fr-FR" dirty="0"/>
          </a:p>
          <a:p>
            <a:endParaRPr lang="fr-FR" b="1" dirty="0"/>
          </a:p>
          <a:p>
            <a:endParaRPr lang="fr-FR" b="1" dirty="0"/>
          </a:p>
          <a:p>
            <a:r>
              <a:rPr lang="fr-FR" b="1" dirty="0"/>
              <a:t> TCDS </a:t>
            </a:r>
            <a:r>
              <a:rPr lang="fr-FR" dirty="0"/>
              <a:t>: Construction du Domaine Certifié de masse et Centrage.</a:t>
            </a:r>
          </a:p>
          <a:p>
            <a:endParaRPr lang="fr-FR" dirty="0"/>
          </a:p>
          <a:p>
            <a:r>
              <a:rPr lang="fr-FR" dirty="0"/>
              <a:t>		- Le système de Coordonnées</a:t>
            </a:r>
          </a:p>
          <a:p>
            <a:r>
              <a:rPr lang="fr-FR" dirty="0"/>
              <a:t>		- Les limites de centrage </a:t>
            </a:r>
          </a:p>
          <a:p>
            <a:r>
              <a:rPr lang="fr-FR" dirty="0"/>
              <a:t>		- les limites de masse </a:t>
            </a:r>
          </a:p>
        </p:txBody>
      </p:sp>
      <p:pic>
        <p:nvPicPr>
          <p:cNvPr id="6" name="Image 5">
            <a:extLst>
              <a:ext uri="{FF2B5EF4-FFF2-40B4-BE49-F238E27FC236}">
                <a16:creationId xmlns:a16="http://schemas.microsoft.com/office/drawing/2014/main" id="{D0E7B285-F5B7-BC41-A9BF-702C92B6F808}"/>
              </a:ext>
            </a:extLst>
          </p:cNvPr>
          <p:cNvPicPr>
            <a:picLocks noChangeAspect="1"/>
          </p:cNvPicPr>
          <p:nvPr/>
        </p:nvPicPr>
        <p:blipFill>
          <a:blip r:embed="rId2"/>
          <a:stretch>
            <a:fillRect/>
          </a:stretch>
        </p:blipFill>
        <p:spPr>
          <a:xfrm>
            <a:off x="6270661" y="2319393"/>
            <a:ext cx="5848182" cy="2766316"/>
          </a:xfrm>
          <a:prstGeom prst="rect">
            <a:avLst/>
          </a:prstGeom>
        </p:spPr>
      </p:pic>
      <p:sp>
        <p:nvSpPr>
          <p:cNvPr id="5" name="ZoneTexte 4">
            <a:extLst>
              <a:ext uri="{FF2B5EF4-FFF2-40B4-BE49-F238E27FC236}">
                <a16:creationId xmlns:a16="http://schemas.microsoft.com/office/drawing/2014/main" id="{D7241881-CD6B-1445-8856-5361AE9CB4DA}"/>
              </a:ext>
            </a:extLst>
          </p:cNvPr>
          <p:cNvSpPr txBox="1">
            <a:spLocks noChangeArrowheads="1"/>
          </p:cNvSpPr>
          <p:nvPr/>
        </p:nvSpPr>
        <p:spPr bwMode="auto">
          <a:xfrm>
            <a:off x="1028611" y="4209549"/>
            <a:ext cx="47249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b="1" dirty="0">
                <a:solidFill>
                  <a:srgbClr val="FF0000"/>
                </a:solidFill>
              </a:rPr>
              <a:t>Avertissement</a:t>
            </a:r>
            <a:r>
              <a:rPr lang="fr-FR" altLang="fr-FR" sz="1200" dirty="0">
                <a:solidFill>
                  <a:srgbClr val="FF0000"/>
                </a:solidFill>
              </a:rPr>
              <a:t>: Les masses seront  </a:t>
            </a:r>
            <a:r>
              <a:rPr lang="fr-FR" altLang="fr-FR" sz="1200" u="sng" dirty="0">
                <a:solidFill>
                  <a:srgbClr val="FF0000"/>
                </a:solidFill>
              </a:rPr>
              <a:t>conventionnellement</a:t>
            </a:r>
            <a:r>
              <a:rPr lang="fr-FR" altLang="fr-FR" sz="1200" dirty="0">
                <a:solidFill>
                  <a:srgbClr val="FF0000"/>
                </a:solidFill>
              </a:rPr>
              <a:t> considérées comme soumises à une accélération de </a:t>
            </a:r>
            <a:r>
              <a:rPr lang="fr-FR" altLang="fr-FR" sz="1200" b="1" u="sng" dirty="0">
                <a:solidFill>
                  <a:srgbClr val="FF0000"/>
                </a:solidFill>
              </a:rPr>
              <a:t>1</a:t>
            </a:r>
            <a:r>
              <a:rPr lang="fr-FR" altLang="fr-FR" sz="1200" u="sng" dirty="0">
                <a:solidFill>
                  <a:srgbClr val="FF0000"/>
                </a:solidFill>
              </a:rPr>
              <a:t> </a:t>
            </a:r>
            <a:r>
              <a:rPr lang="fr-FR" altLang="fr-FR" sz="1200" b="1" u="sng" dirty="0">
                <a:solidFill>
                  <a:srgbClr val="FF0000"/>
                </a:solidFill>
              </a:rPr>
              <a:t>m / s</a:t>
            </a:r>
            <a:r>
              <a:rPr lang="fr-FR" altLang="fr-FR" sz="1200" b="1" u="sng" baseline="30000" dirty="0">
                <a:solidFill>
                  <a:srgbClr val="FF0000"/>
                </a:solidFill>
              </a:rPr>
              <a:t>2</a:t>
            </a:r>
            <a:r>
              <a:rPr lang="fr-FR" altLang="fr-FR" sz="1200" baseline="30000" dirty="0">
                <a:solidFill>
                  <a:srgbClr val="FF0000"/>
                </a:solidFill>
              </a:rPr>
              <a:t> </a:t>
            </a:r>
            <a:r>
              <a:rPr lang="fr-FR" altLang="fr-FR" sz="1200" dirty="0">
                <a:solidFill>
                  <a:srgbClr val="FF0000"/>
                </a:solidFill>
              </a:rPr>
              <a:t>. En conséquence, sur l’abaque masses et moments (masse x distance)  seront assimilables à des vecteurs </a:t>
            </a:r>
          </a:p>
        </p:txBody>
      </p:sp>
      <p:sp>
        <p:nvSpPr>
          <p:cNvPr id="4" name="Étoile à 7 branches 3">
            <a:extLst>
              <a:ext uri="{FF2B5EF4-FFF2-40B4-BE49-F238E27FC236}">
                <a16:creationId xmlns:a16="http://schemas.microsoft.com/office/drawing/2014/main" id="{66E45423-C989-0748-8FE3-FF72439F4E22}"/>
              </a:ext>
            </a:extLst>
          </p:cNvPr>
          <p:cNvSpPr/>
          <p:nvPr/>
        </p:nvSpPr>
        <p:spPr>
          <a:xfrm>
            <a:off x="617481" y="4209549"/>
            <a:ext cx="349321" cy="427853"/>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Tree>
    <p:extLst>
      <p:ext uri="{BB962C8B-B14F-4D97-AF65-F5344CB8AC3E}">
        <p14:creationId xmlns:p14="http://schemas.microsoft.com/office/powerpoint/2010/main" val="257423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dissolv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dissolve">
                                      <p:cBhvr>
                                        <p:cTn id="51" dur="500"/>
                                        <p:tgtEl>
                                          <p:spTgt spid="3">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ssolve">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nodeType="clickEffect">
                                  <p:stCondLst>
                                    <p:cond delay="0"/>
                                  </p:stCondLst>
                                  <p:childTnLst>
                                    <p:set>
                                      <p:cBhvr>
                                        <p:cTn id="65" dur="1" fill="hold">
                                          <p:stCondLst>
                                            <p:cond delay="0"/>
                                          </p:stCondLst>
                                        </p:cTn>
                                        <p:tgtEl>
                                          <p:spTgt spid="3">
                                            <p:txEl>
                                              <p:pRg st="17" end="17"/>
                                            </p:txEl>
                                          </p:spTgt>
                                        </p:tgtEl>
                                        <p:attrNameLst>
                                          <p:attrName>style.visibility</p:attrName>
                                        </p:attrNameLst>
                                      </p:cBhvr>
                                      <p:to>
                                        <p:strVal val="visible"/>
                                      </p:to>
                                    </p:set>
                                    <p:animEffect transition="in" filter="checkerboard(across)">
                                      <p:cBhvr>
                                        <p:cTn id="66" dur="500"/>
                                        <p:tgtEl>
                                          <p:spTgt spid="3">
                                            <p:txEl>
                                              <p:pRg st="17" end="1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8E18B52-AB71-3742-9F7E-8E9FC91937F9}"/>
              </a:ext>
            </a:extLst>
          </p:cNvPr>
          <p:cNvPicPr>
            <a:picLocks noChangeAspect="1"/>
          </p:cNvPicPr>
          <p:nvPr/>
        </p:nvPicPr>
        <p:blipFill>
          <a:blip r:embed="rId2"/>
          <a:stretch>
            <a:fillRect/>
          </a:stretch>
        </p:blipFill>
        <p:spPr>
          <a:xfrm>
            <a:off x="1713832" y="581191"/>
            <a:ext cx="8097988" cy="5695618"/>
          </a:xfrm>
          <a:prstGeom prst="rect">
            <a:avLst/>
          </a:prstGeom>
        </p:spPr>
      </p:pic>
      <p:sp>
        <p:nvSpPr>
          <p:cNvPr id="4" name="ZoneTexte 3">
            <a:extLst>
              <a:ext uri="{FF2B5EF4-FFF2-40B4-BE49-F238E27FC236}">
                <a16:creationId xmlns:a16="http://schemas.microsoft.com/office/drawing/2014/main" id="{27DC0160-29D4-CE4C-804A-08AD30D72B08}"/>
              </a:ext>
            </a:extLst>
          </p:cNvPr>
          <p:cNvSpPr txBox="1"/>
          <p:nvPr/>
        </p:nvSpPr>
        <p:spPr>
          <a:xfrm>
            <a:off x="297950" y="2815119"/>
            <a:ext cx="1611090"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p:spPr>
        <p:txBody>
          <a:bodyPr wrap="square" rtlCol="0">
            <a:spAutoFit/>
          </a:bodyPr>
          <a:lstStyle/>
          <a:p>
            <a:r>
              <a:rPr lang="fr-FR" sz="1200" dirty="0"/>
              <a:t>En ordonné les masses </a:t>
            </a:r>
          </a:p>
        </p:txBody>
      </p:sp>
      <p:sp>
        <p:nvSpPr>
          <p:cNvPr id="5" name="ZoneTexte 4">
            <a:extLst>
              <a:ext uri="{FF2B5EF4-FFF2-40B4-BE49-F238E27FC236}">
                <a16:creationId xmlns:a16="http://schemas.microsoft.com/office/drawing/2014/main" id="{D5AD1B7A-9690-5F49-B1BA-F49B998A06DC}"/>
              </a:ext>
            </a:extLst>
          </p:cNvPr>
          <p:cNvSpPr txBox="1"/>
          <p:nvPr/>
        </p:nvSpPr>
        <p:spPr>
          <a:xfrm>
            <a:off x="2956356" y="4941606"/>
            <a:ext cx="7001532" cy="369332"/>
          </a:xfrm>
          <a:prstGeom prst="rect">
            <a:avLst/>
          </a:prstGeom>
          <a:solidFill>
            <a:srgbClr val="FFC000"/>
          </a:solidFill>
        </p:spPr>
        <p:txBody>
          <a:bodyPr wrap="none" rtlCol="0">
            <a:spAutoFit/>
          </a:bodyPr>
          <a:lstStyle/>
          <a:p>
            <a:r>
              <a:rPr lang="fr-FR" dirty="0"/>
              <a:t>En abscisse le centrage avec ses limitations constructeur ( en mm = Cr) </a:t>
            </a:r>
          </a:p>
        </p:txBody>
      </p:sp>
      <p:sp>
        <p:nvSpPr>
          <p:cNvPr id="6" name="ZoneTexte 5">
            <a:extLst>
              <a:ext uri="{FF2B5EF4-FFF2-40B4-BE49-F238E27FC236}">
                <a16:creationId xmlns:a16="http://schemas.microsoft.com/office/drawing/2014/main" id="{EBE5AD58-BBAF-1240-9890-8220C663BB9E}"/>
              </a:ext>
            </a:extLst>
          </p:cNvPr>
          <p:cNvSpPr txBox="1"/>
          <p:nvPr/>
        </p:nvSpPr>
        <p:spPr>
          <a:xfrm>
            <a:off x="4223047" y="5722811"/>
            <a:ext cx="3745906" cy="369332"/>
          </a:xfrm>
          <a:prstGeom prst="rect">
            <a:avLst/>
          </a:prstGeom>
          <a:solidFill>
            <a:schemeClr val="accent1">
              <a:lumMod val="40000"/>
              <a:lumOff val="60000"/>
            </a:schemeClr>
          </a:solidFill>
        </p:spPr>
        <p:txBody>
          <a:bodyPr wrap="square" rtlCol="0">
            <a:spAutoFit/>
          </a:bodyPr>
          <a:lstStyle/>
          <a:p>
            <a:r>
              <a:rPr lang="fr-FR" dirty="0"/>
              <a:t>On obtient un domaine certifié en vol</a:t>
            </a:r>
          </a:p>
        </p:txBody>
      </p:sp>
      <p:sp>
        <p:nvSpPr>
          <p:cNvPr id="8" name="ZoneTexte 7">
            <a:extLst>
              <a:ext uri="{FF2B5EF4-FFF2-40B4-BE49-F238E27FC236}">
                <a16:creationId xmlns:a16="http://schemas.microsoft.com/office/drawing/2014/main" id="{0C08381D-933C-5546-ABE5-3CD40515C262}"/>
              </a:ext>
            </a:extLst>
          </p:cNvPr>
          <p:cNvSpPr txBox="1"/>
          <p:nvPr/>
        </p:nvSpPr>
        <p:spPr>
          <a:xfrm>
            <a:off x="297950" y="163262"/>
            <a:ext cx="2063285" cy="24622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r>
              <a:rPr lang="fr-FR" sz="1000" dirty="0"/>
              <a:t>les courbes ayant la même origine 0</a:t>
            </a:r>
          </a:p>
        </p:txBody>
      </p:sp>
      <p:cxnSp>
        <p:nvCxnSpPr>
          <p:cNvPr id="7" name="Connecteur droit avec flèche 6">
            <a:extLst>
              <a:ext uri="{FF2B5EF4-FFF2-40B4-BE49-F238E27FC236}">
                <a16:creationId xmlns:a16="http://schemas.microsoft.com/office/drawing/2014/main" id="{DAD8C84E-3C2C-F04B-B6FE-94FD1C8DF3B4}"/>
              </a:ext>
            </a:extLst>
          </p:cNvPr>
          <p:cNvCxnSpPr>
            <a:cxnSpLocks/>
          </p:cNvCxnSpPr>
          <p:nvPr/>
        </p:nvCxnSpPr>
        <p:spPr>
          <a:xfrm>
            <a:off x="2193014" y="1268413"/>
            <a:ext cx="727975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à coins arrondis 19">
            <a:extLst>
              <a:ext uri="{FF2B5EF4-FFF2-40B4-BE49-F238E27FC236}">
                <a16:creationId xmlns:a16="http://schemas.microsoft.com/office/drawing/2014/main" id="{99C66D69-CC71-D442-803B-37B16B6C764D}"/>
              </a:ext>
            </a:extLst>
          </p:cNvPr>
          <p:cNvSpPr/>
          <p:nvPr/>
        </p:nvSpPr>
        <p:spPr>
          <a:xfrm>
            <a:off x="7597276" y="269118"/>
            <a:ext cx="2038350" cy="452438"/>
          </a:xfrm>
          <a:prstGeom prst="wedgeRoundRectCallout">
            <a:avLst>
              <a:gd name="adj1" fmla="val -49130"/>
              <a:gd name="adj2" fmla="val 166075"/>
              <a:gd name="adj3" fmla="val 16667"/>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27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900" dirty="0">
                <a:solidFill>
                  <a:schemeClr val="tx1"/>
                </a:solidFill>
              </a:rPr>
              <a:t>Cet axe horizontal (qui n’apparaît pas sur le diagramme)  est l’axe des moments</a:t>
            </a:r>
          </a:p>
        </p:txBody>
      </p:sp>
    </p:spTree>
    <p:extLst>
      <p:ext uri="{BB962C8B-B14F-4D97-AF65-F5344CB8AC3E}">
        <p14:creationId xmlns:p14="http://schemas.microsoft.com/office/powerpoint/2010/main" val="225437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B9C836F-6070-DC46-80BB-AAAE3EF2F9A5}"/>
              </a:ext>
            </a:extLst>
          </p:cNvPr>
          <p:cNvPicPr>
            <a:picLocks noChangeAspect="1"/>
          </p:cNvPicPr>
          <p:nvPr/>
        </p:nvPicPr>
        <p:blipFill>
          <a:blip r:embed="rId2"/>
          <a:stretch>
            <a:fillRect/>
          </a:stretch>
        </p:blipFill>
        <p:spPr>
          <a:xfrm>
            <a:off x="2429206" y="992969"/>
            <a:ext cx="8484243" cy="5708953"/>
          </a:xfrm>
          <a:prstGeom prst="rect">
            <a:avLst/>
          </a:prstGeom>
          <a:solidFill>
            <a:schemeClr val="bg1"/>
          </a:solidFill>
          <a:ln>
            <a:solidFill>
              <a:schemeClr val="bg1"/>
            </a:solidFill>
          </a:ln>
        </p:spPr>
      </p:pic>
      <p:sp>
        <p:nvSpPr>
          <p:cNvPr id="5" name="ZoneTexte 4">
            <a:extLst>
              <a:ext uri="{FF2B5EF4-FFF2-40B4-BE49-F238E27FC236}">
                <a16:creationId xmlns:a16="http://schemas.microsoft.com/office/drawing/2014/main" id="{CA82287C-6866-4E40-BC77-435905675F04}"/>
              </a:ext>
            </a:extLst>
          </p:cNvPr>
          <p:cNvSpPr txBox="1"/>
          <p:nvPr/>
        </p:nvSpPr>
        <p:spPr>
          <a:xfrm>
            <a:off x="277792" y="156078"/>
            <a:ext cx="9605643"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p:spPr>
        <p:txBody>
          <a:bodyPr wrap="none" rtlCol="0">
            <a:spAutoFit/>
          </a:bodyPr>
          <a:lstStyle/>
          <a:p>
            <a:r>
              <a:rPr lang="fr-FR" dirty="0"/>
              <a:t>Sur la même courbe l’origine du vecteur des charges est arbitrairement  attaché au point (MVE x X0 )</a:t>
            </a:r>
          </a:p>
          <a:p>
            <a:r>
              <a:rPr lang="fr-FR" dirty="0"/>
              <a:t>L’angle des vecteurs provient des données constructeurs.</a:t>
            </a:r>
          </a:p>
        </p:txBody>
      </p:sp>
      <p:sp>
        <p:nvSpPr>
          <p:cNvPr id="2" name="ZoneTexte 1">
            <a:extLst>
              <a:ext uri="{FF2B5EF4-FFF2-40B4-BE49-F238E27FC236}">
                <a16:creationId xmlns:a16="http://schemas.microsoft.com/office/drawing/2014/main" id="{9083DC31-1141-9446-A30B-EA1934DD4C83}"/>
              </a:ext>
            </a:extLst>
          </p:cNvPr>
          <p:cNvSpPr txBox="1"/>
          <p:nvPr/>
        </p:nvSpPr>
        <p:spPr>
          <a:xfrm>
            <a:off x="2876764" y="6132454"/>
            <a:ext cx="7589129" cy="307777"/>
          </a:xfrm>
          <a:prstGeom prst="rect">
            <a:avLst/>
          </a:prstGeom>
          <a:solidFill>
            <a:srgbClr val="FFC000"/>
          </a:solidFill>
        </p:spPr>
        <p:txBody>
          <a:bodyPr wrap="none" rtlCol="0">
            <a:spAutoFit/>
          </a:bodyPr>
          <a:lstStyle/>
          <a:p>
            <a:r>
              <a:rPr lang="fr-FR" sz="1400" dirty="0"/>
              <a:t>Les déplacements (des vecteurs des corrections)  se feront par équipollence (// et de même longueur) </a:t>
            </a:r>
          </a:p>
        </p:txBody>
      </p:sp>
      <p:sp>
        <p:nvSpPr>
          <p:cNvPr id="3" name="ZoneTexte 2">
            <a:extLst>
              <a:ext uri="{FF2B5EF4-FFF2-40B4-BE49-F238E27FC236}">
                <a16:creationId xmlns:a16="http://schemas.microsoft.com/office/drawing/2014/main" id="{07326C2C-CA2E-1141-8A65-AAC27D94D0F2}"/>
              </a:ext>
            </a:extLst>
          </p:cNvPr>
          <p:cNvSpPr txBox="1"/>
          <p:nvPr/>
        </p:nvSpPr>
        <p:spPr>
          <a:xfrm>
            <a:off x="8075358" y="3767346"/>
            <a:ext cx="1191802" cy="246221"/>
          </a:xfrm>
          <a:prstGeom prst="rect">
            <a:avLst/>
          </a:prstGeom>
          <a:solidFill>
            <a:srgbClr val="00B050"/>
          </a:solidFill>
        </p:spPr>
        <p:txBody>
          <a:bodyPr wrap="square" rtlCol="0">
            <a:spAutoFit/>
          </a:bodyPr>
          <a:lstStyle/>
          <a:p>
            <a:r>
              <a:rPr lang="fr-FR" sz="1000" dirty="0"/>
              <a:t>Waterballasts Ailes</a:t>
            </a:r>
          </a:p>
        </p:txBody>
      </p:sp>
      <p:sp>
        <p:nvSpPr>
          <p:cNvPr id="6" name="ZoneTexte 5">
            <a:extLst>
              <a:ext uri="{FF2B5EF4-FFF2-40B4-BE49-F238E27FC236}">
                <a16:creationId xmlns:a16="http://schemas.microsoft.com/office/drawing/2014/main" id="{98EBB898-B1F1-F947-9173-3B57F9D4D2A5}"/>
              </a:ext>
            </a:extLst>
          </p:cNvPr>
          <p:cNvSpPr txBox="1"/>
          <p:nvPr/>
        </p:nvSpPr>
        <p:spPr>
          <a:xfrm>
            <a:off x="3349376" y="2680286"/>
            <a:ext cx="1335640" cy="276999"/>
          </a:xfrm>
          <a:prstGeom prst="rect">
            <a:avLst/>
          </a:prstGeom>
          <a:solidFill>
            <a:srgbClr val="00B050"/>
          </a:solidFill>
        </p:spPr>
        <p:txBody>
          <a:bodyPr wrap="square" rtlCol="0">
            <a:spAutoFit/>
          </a:bodyPr>
          <a:lstStyle/>
          <a:p>
            <a:r>
              <a:rPr lang="fr-FR" sz="1200" dirty="0"/>
              <a:t>Equipage Avant </a:t>
            </a:r>
          </a:p>
        </p:txBody>
      </p:sp>
      <p:sp>
        <p:nvSpPr>
          <p:cNvPr id="8" name="ZoneTexte 7">
            <a:extLst>
              <a:ext uri="{FF2B5EF4-FFF2-40B4-BE49-F238E27FC236}">
                <a16:creationId xmlns:a16="http://schemas.microsoft.com/office/drawing/2014/main" id="{B4F33585-24EE-7040-A674-A2CFADCB7482}"/>
              </a:ext>
            </a:extLst>
          </p:cNvPr>
          <p:cNvSpPr txBox="1"/>
          <p:nvPr/>
        </p:nvSpPr>
        <p:spPr>
          <a:xfrm>
            <a:off x="5742667" y="3503622"/>
            <a:ext cx="1335640" cy="276999"/>
          </a:xfrm>
          <a:prstGeom prst="rect">
            <a:avLst/>
          </a:prstGeom>
          <a:solidFill>
            <a:srgbClr val="00B050"/>
          </a:solidFill>
        </p:spPr>
        <p:txBody>
          <a:bodyPr wrap="square" rtlCol="0">
            <a:spAutoFit/>
          </a:bodyPr>
          <a:lstStyle/>
          <a:p>
            <a:r>
              <a:rPr lang="fr-FR" sz="1200" dirty="0"/>
              <a:t>Equipage Arrière </a:t>
            </a:r>
          </a:p>
        </p:txBody>
      </p:sp>
      <p:sp>
        <p:nvSpPr>
          <p:cNvPr id="7" name="Bulle rectangulaire à coins arrondis 6">
            <a:extLst>
              <a:ext uri="{FF2B5EF4-FFF2-40B4-BE49-F238E27FC236}">
                <a16:creationId xmlns:a16="http://schemas.microsoft.com/office/drawing/2014/main" id="{7DB3C3EC-7B71-114B-86FE-C4CAF1BAE0A3}"/>
              </a:ext>
            </a:extLst>
          </p:cNvPr>
          <p:cNvSpPr/>
          <p:nvPr/>
        </p:nvSpPr>
        <p:spPr>
          <a:xfrm>
            <a:off x="9120728" y="1802175"/>
            <a:ext cx="2242490" cy="1701448"/>
          </a:xfrm>
          <a:prstGeom prst="wedgeRoundRectCallout">
            <a:avLst>
              <a:gd name="adj1" fmla="val -128042"/>
              <a:gd name="adj2" fmla="val -25598"/>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solidFill>
                  <a:schemeClr val="tx1"/>
                </a:solidFill>
              </a:rPr>
              <a:t>C’est ce point de centrage à vide du planeur.  Il correspond au moment de la masse à vide du planeur par rapport au point de référence définie sur le planeur par le constructeur , il  peut changer de place en fonction de la pesée. Il sera l’origine de la somme  des vecteurs de charge que nous allons tracer.</a:t>
            </a:r>
          </a:p>
        </p:txBody>
      </p:sp>
    </p:spTree>
    <p:extLst>
      <p:ext uri="{BB962C8B-B14F-4D97-AF65-F5344CB8AC3E}">
        <p14:creationId xmlns:p14="http://schemas.microsoft.com/office/powerpoint/2010/main" val="13607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down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8"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962ACBD-6F44-DC4B-A854-2D5D6EA1A2CA}"/>
              </a:ext>
            </a:extLst>
          </p:cNvPr>
          <p:cNvPicPr>
            <a:picLocks noChangeAspect="1"/>
          </p:cNvPicPr>
          <p:nvPr/>
        </p:nvPicPr>
        <p:blipFill>
          <a:blip r:embed="rId2"/>
          <a:stretch>
            <a:fillRect/>
          </a:stretch>
        </p:blipFill>
        <p:spPr>
          <a:xfrm>
            <a:off x="1863523" y="612400"/>
            <a:ext cx="9046766" cy="6070922"/>
          </a:xfrm>
          <a:prstGeom prst="rect">
            <a:avLst/>
          </a:prstGeom>
        </p:spPr>
      </p:pic>
      <p:sp>
        <p:nvSpPr>
          <p:cNvPr id="6" name="ZoneTexte 5">
            <a:extLst>
              <a:ext uri="{FF2B5EF4-FFF2-40B4-BE49-F238E27FC236}">
                <a16:creationId xmlns:a16="http://schemas.microsoft.com/office/drawing/2014/main" id="{9620A6F7-86D0-FB40-9AEC-2DA57AEDC7A8}"/>
              </a:ext>
            </a:extLst>
          </p:cNvPr>
          <p:cNvSpPr txBox="1"/>
          <p:nvPr/>
        </p:nvSpPr>
        <p:spPr>
          <a:xfrm>
            <a:off x="821803" y="243068"/>
            <a:ext cx="7370672" cy="369332"/>
          </a:xfrm>
          <a:prstGeom prst="rect">
            <a:avLst/>
          </a:prstGeom>
          <a:gradFill flip="none" rotWithShape="1">
            <a:gsLst>
              <a:gs pos="0">
                <a:schemeClr val="accent1">
                  <a:shade val="30000"/>
                  <a:satMod val="115000"/>
                  <a:lumMod val="17000"/>
                  <a:lumOff val="83000"/>
                  <a:alpha val="84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tileRect/>
          </a:gradFill>
        </p:spPr>
        <p:txBody>
          <a:bodyPr wrap="none" rtlCol="0">
            <a:spAutoFit/>
          </a:bodyPr>
          <a:lstStyle/>
          <a:p>
            <a:r>
              <a:rPr lang="fr-FR" dirty="0"/>
              <a:t>CELA PERMET DE DEFINIR 2 DOMAINES DE MASSE ET CENTRAGE </a:t>
            </a:r>
            <a:r>
              <a:rPr lang="fr-FR" dirty="0">
                <a:solidFill>
                  <a:srgbClr val="FF0000"/>
                </a:solidFill>
              </a:rPr>
              <a:t>AUTORISES</a:t>
            </a:r>
          </a:p>
        </p:txBody>
      </p:sp>
      <p:sp>
        <p:nvSpPr>
          <p:cNvPr id="7" name="Bulle rectangulaire 6">
            <a:extLst>
              <a:ext uri="{FF2B5EF4-FFF2-40B4-BE49-F238E27FC236}">
                <a16:creationId xmlns:a16="http://schemas.microsoft.com/office/drawing/2014/main" id="{E974DC04-A15B-7B48-B7F1-526962730602}"/>
              </a:ext>
            </a:extLst>
          </p:cNvPr>
          <p:cNvSpPr/>
          <p:nvPr/>
        </p:nvSpPr>
        <p:spPr>
          <a:xfrm>
            <a:off x="10328477" y="2164466"/>
            <a:ext cx="1623532" cy="763929"/>
          </a:xfrm>
          <a:prstGeom prst="wedgeRectCallout">
            <a:avLst>
              <a:gd name="adj1" fmla="val -287177"/>
              <a:gd name="adj2" fmla="val -8954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A Vide</a:t>
            </a:r>
            <a:r>
              <a:rPr lang="fr-FR" sz="1200" dirty="0">
                <a:solidFill>
                  <a:schemeClr val="tx1"/>
                </a:solidFill>
              </a:rPr>
              <a:t>, suivant les données constructeur du </a:t>
            </a:r>
            <a:r>
              <a:rPr lang="fr-FR" sz="1200" dirty="0" err="1">
                <a:solidFill>
                  <a:schemeClr val="tx1"/>
                </a:solidFill>
              </a:rPr>
              <a:t>MdM</a:t>
            </a:r>
            <a:endParaRPr lang="fr-FR" sz="1200" dirty="0">
              <a:solidFill>
                <a:schemeClr val="tx1"/>
              </a:solidFill>
            </a:endParaRPr>
          </a:p>
        </p:txBody>
      </p:sp>
      <p:sp>
        <p:nvSpPr>
          <p:cNvPr id="9" name="Bulle rectangulaire 8">
            <a:extLst>
              <a:ext uri="{FF2B5EF4-FFF2-40B4-BE49-F238E27FC236}">
                <a16:creationId xmlns:a16="http://schemas.microsoft.com/office/drawing/2014/main" id="{0F8F5417-0C7E-604B-A2FA-A36728C2DB9F}"/>
              </a:ext>
            </a:extLst>
          </p:cNvPr>
          <p:cNvSpPr/>
          <p:nvPr/>
        </p:nvSpPr>
        <p:spPr>
          <a:xfrm>
            <a:off x="972272" y="5909935"/>
            <a:ext cx="6898513" cy="671330"/>
          </a:xfrm>
          <a:prstGeom prst="wedgeRectCallout">
            <a:avLst>
              <a:gd name="adj1" fmla="val -3372"/>
              <a:gd name="adj2" fmla="val -19087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En vol  </a:t>
            </a:r>
            <a:r>
              <a:rPr lang="fr-FR" sz="1200" dirty="0">
                <a:solidFill>
                  <a:schemeClr val="tx1"/>
                </a:solidFill>
              </a:rPr>
              <a:t>suivant les données de chargement du </a:t>
            </a:r>
            <a:r>
              <a:rPr lang="fr-FR" sz="1200" dirty="0" err="1">
                <a:solidFill>
                  <a:schemeClr val="tx1"/>
                </a:solidFill>
              </a:rPr>
              <a:t>MdV</a:t>
            </a:r>
            <a:r>
              <a:rPr lang="fr-FR" sz="1200" dirty="0">
                <a:solidFill>
                  <a:schemeClr val="tx1"/>
                </a:solidFill>
              </a:rPr>
              <a:t>  constructeur enveloppe couvrant toutes les configurations </a:t>
            </a:r>
            <a:r>
              <a:rPr lang="fr-FR" sz="1200" b="1" dirty="0">
                <a:solidFill>
                  <a:srgbClr val="FF0000"/>
                </a:solidFill>
              </a:rPr>
              <a:t>et l’identification des marges éventuelles de sécurité aux limites certifiées</a:t>
            </a:r>
          </a:p>
          <a:p>
            <a:pPr algn="ctr"/>
            <a:r>
              <a:rPr lang="fr-FR" sz="1200" i="1" dirty="0">
                <a:solidFill>
                  <a:schemeClr val="tx1"/>
                </a:solidFill>
              </a:rPr>
              <a:t>D’où la différence entre Domaine certifié et  Domaine autorisé du type. </a:t>
            </a:r>
          </a:p>
        </p:txBody>
      </p:sp>
    </p:spTree>
    <p:extLst>
      <p:ext uri="{BB962C8B-B14F-4D97-AF65-F5344CB8AC3E}">
        <p14:creationId xmlns:p14="http://schemas.microsoft.com/office/powerpoint/2010/main" val="48817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F865429-C024-9840-B9DD-359CC1B871F6}"/>
              </a:ext>
            </a:extLst>
          </p:cNvPr>
          <p:cNvSpPr txBox="1"/>
          <p:nvPr/>
        </p:nvSpPr>
        <p:spPr>
          <a:xfrm>
            <a:off x="872985" y="138897"/>
            <a:ext cx="9215087" cy="369332"/>
          </a:xfrm>
          <a:prstGeom prst="rect">
            <a:avLst/>
          </a:prstGeom>
          <a:gradFill>
            <a:gsLst>
              <a:gs pos="0">
                <a:schemeClr val="accent1">
                  <a:shade val="30000"/>
                  <a:satMod val="115000"/>
                  <a:lumMod val="17000"/>
                  <a:lumOff val="83000"/>
                  <a:alpha val="84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gradFill>
        </p:spPr>
        <p:txBody>
          <a:bodyPr wrap="none" rtlCol="0">
            <a:spAutoFit/>
          </a:bodyPr>
          <a:lstStyle/>
          <a:p>
            <a:r>
              <a:rPr lang="fr-FR" dirty="0"/>
              <a:t>Pour entreprendre notre vol en toute sécurité, Notre centrage devra respecter toutes les limites.</a:t>
            </a:r>
          </a:p>
        </p:txBody>
      </p:sp>
      <p:sp>
        <p:nvSpPr>
          <p:cNvPr id="4" name="ZoneTexte 3">
            <a:extLst>
              <a:ext uri="{FF2B5EF4-FFF2-40B4-BE49-F238E27FC236}">
                <a16:creationId xmlns:a16="http://schemas.microsoft.com/office/drawing/2014/main" id="{C3BC35EC-1B10-BE4C-9F76-8B3D91548CD6}"/>
              </a:ext>
            </a:extLst>
          </p:cNvPr>
          <p:cNvSpPr txBox="1"/>
          <p:nvPr/>
        </p:nvSpPr>
        <p:spPr>
          <a:xfrm>
            <a:off x="2963119" y="1215342"/>
            <a:ext cx="6110006" cy="1323439"/>
          </a:xfrm>
          <a:prstGeom prst="rect">
            <a:avLst/>
          </a:prstGeom>
          <a:noFill/>
        </p:spPr>
        <p:txBody>
          <a:bodyPr wrap="none" rtlCol="0">
            <a:spAutoFit/>
          </a:bodyPr>
          <a:lstStyle/>
          <a:p>
            <a:pPr marL="285750" indent="-285750">
              <a:buFontTx/>
              <a:buChar char="-"/>
            </a:pPr>
            <a:r>
              <a:rPr lang="fr-FR" sz="2000" dirty="0"/>
              <a:t>Respecter le domaine autorisé ou </a:t>
            </a:r>
            <a:r>
              <a:rPr lang="fr-FR" sz="2000" b="1" dirty="0" err="1">
                <a:solidFill>
                  <a:srgbClr val="00B050"/>
                </a:solidFill>
              </a:rPr>
              <a:t>Permitted</a:t>
            </a:r>
            <a:r>
              <a:rPr lang="fr-FR" sz="2000" b="1" dirty="0">
                <a:solidFill>
                  <a:srgbClr val="00B050"/>
                </a:solidFill>
              </a:rPr>
              <a:t> Range </a:t>
            </a:r>
          </a:p>
          <a:p>
            <a:pPr marL="285750" indent="-285750">
              <a:buFontTx/>
              <a:buChar char="-"/>
            </a:pPr>
            <a:r>
              <a:rPr lang="fr-FR" sz="2000" dirty="0"/>
              <a:t>La Masse Maxi Autorisée, </a:t>
            </a:r>
            <a:r>
              <a:rPr lang="fr-FR" sz="2000" b="1" dirty="0"/>
              <a:t>MMA</a:t>
            </a:r>
          </a:p>
          <a:p>
            <a:pPr marL="285750" indent="-285750">
              <a:buFontTx/>
              <a:buChar char="-"/>
            </a:pPr>
            <a:r>
              <a:rPr lang="fr-FR" sz="2000" dirty="0"/>
              <a:t>Les Limites de Centrage </a:t>
            </a:r>
            <a:r>
              <a:rPr lang="fr-FR" sz="2000" b="1" dirty="0"/>
              <a:t>en %</a:t>
            </a:r>
          </a:p>
          <a:p>
            <a:pPr marL="285750" indent="-285750">
              <a:buFontTx/>
              <a:buChar char="-"/>
            </a:pPr>
            <a:r>
              <a:rPr lang="fr-FR" sz="2000" dirty="0"/>
              <a:t>La Masse Maxi des Eléments  Non Portants,  </a:t>
            </a:r>
            <a:r>
              <a:rPr lang="fr-FR" sz="2000" dirty="0">
                <a:solidFill>
                  <a:srgbClr val="FF0000"/>
                </a:solidFill>
              </a:rPr>
              <a:t>MMXENP</a:t>
            </a:r>
            <a:r>
              <a:rPr lang="fr-FR" sz="2000" dirty="0"/>
              <a:t> </a:t>
            </a:r>
          </a:p>
        </p:txBody>
      </p:sp>
      <p:sp>
        <p:nvSpPr>
          <p:cNvPr id="5" name="ZoneTexte 4">
            <a:extLst>
              <a:ext uri="{FF2B5EF4-FFF2-40B4-BE49-F238E27FC236}">
                <a16:creationId xmlns:a16="http://schemas.microsoft.com/office/drawing/2014/main" id="{5CA4F92A-99E6-994F-AD9C-AA622D9A8138}"/>
              </a:ext>
            </a:extLst>
          </p:cNvPr>
          <p:cNvSpPr txBox="1"/>
          <p:nvPr/>
        </p:nvSpPr>
        <p:spPr>
          <a:xfrm>
            <a:off x="787078" y="3670618"/>
            <a:ext cx="947695" cy="369332"/>
          </a:xfrm>
          <a:prstGeom prst="rect">
            <a:avLst/>
          </a:prstGeom>
          <a:noFill/>
        </p:spPr>
        <p:txBody>
          <a:bodyPr wrap="none" rtlCol="0">
            <a:spAutoFit/>
          </a:bodyPr>
          <a:lstStyle/>
          <a:p>
            <a:r>
              <a:rPr lang="fr-FR" dirty="0"/>
              <a:t>Rappel :</a:t>
            </a:r>
          </a:p>
        </p:txBody>
      </p:sp>
      <p:sp>
        <p:nvSpPr>
          <p:cNvPr id="6" name="Rectangle 5">
            <a:extLst>
              <a:ext uri="{FF2B5EF4-FFF2-40B4-BE49-F238E27FC236}">
                <a16:creationId xmlns:a16="http://schemas.microsoft.com/office/drawing/2014/main" id="{EA678A58-D6A4-ED46-A884-500DB0B19D43}"/>
              </a:ext>
            </a:extLst>
          </p:cNvPr>
          <p:cNvSpPr/>
          <p:nvPr/>
        </p:nvSpPr>
        <p:spPr>
          <a:xfrm>
            <a:off x="2246911" y="3682722"/>
            <a:ext cx="7330633" cy="369332"/>
          </a:xfrm>
          <a:prstGeom prst="rect">
            <a:avLst/>
          </a:prstGeom>
          <a:noFill/>
        </p:spPr>
        <p:txBody>
          <a:bodyPr wrap="square" lIns="91440" tIns="45720" rIns="91440" bIns="45720">
            <a:spAutoFit/>
          </a:bodyPr>
          <a:lstStyle/>
          <a:p>
            <a:pPr algn="ctr"/>
            <a:r>
              <a:rPr lang="fr-FR" b="1" cap="none" spc="0" dirty="0">
                <a:ln w="6600">
                  <a:solidFill>
                    <a:schemeClr val="accent2"/>
                  </a:solidFill>
                  <a:prstDash val="solid"/>
                </a:ln>
                <a:solidFill>
                  <a:srgbClr val="FFFFFF"/>
                </a:solidFill>
                <a:effectLst>
                  <a:outerShdw dist="38100" dir="2700000" algn="tl" rotWithShape="0">
                    <a:schemeClr val="accent2"/>
                  </a:outerShdw>
                </a:effectLst>
              </a:rPr>
              <a:t>MMXENP = </a:t>
            </a:r>
            <a:r>
              <a:rPr lang="fr-FR" b="1" cap="none" spc="0" dirty="0">
                <a:ln w="6600">
                  <a:solidFill>
                    <a:schemeClr val="accent2"/>
                  </a:solidFill>
                  <a:prstDash val="solid"/>
                </a:ln>
                <a:solidFill>
                  <a:srgbClr val="FF0000"/>
                </a:solidFill>
                <a:effectLst>
                  <a:outerShdw dist="38100" dir="2700000" algn="tl" rotWithShape="0">
                    <a:schemeClr val="accent2"/>
                  </a:outerShdw>
                </a:effectLst>
              </a:rPr>
              <a:t>Masse Totale  en Charge du fuselage </a:t>
            </a:r>
            <a:r>
              <a:rPr lang="fr-FR" b="1" cap="none" spc="0" dirty="0">
                <a:ln w="6600">
                  <a:solidFill>
                    <a:schemeClr val="accent2"/>
                  </a:solidFill>
                  <a:prstDash val="solid"/>
                </a:ln>
                <a:solidFill>
                  <a:srgbClr val="FFFFFF"/>
                </a:solidFill>
                <a:effectLst>
                  <a:outerShdw dist="38100" dir="2700000" algn="tl" rotWithShape="0">
                    <a:schemeClr val="accent2"/>
                  </a:outerShdw>
                </a:effectLst>
              </a:rPr>
              <a:t>+ Masse de l’Empennage </a:t>
            </a:r>
          </a:p>
        </p:txBody>
      </p:sp>
      <p:sp>
        <p:nvSpPr>
          <p:cNvPr id="7" name="ZoneTexte 6">
            <a:extLst>
              <a:ext uri="{FF2B5EF4-FFF2-40B4-BE49-F238E27FC236}">
                <a16:creationId xmlns:a16="http://schemas.microsoft.com/office/drawing/2014/main" id="{02F8CDE7-A3C8-5D4C-8C2F-E2D9335D85A3}"/>
              </a:ext>
            </a:extLst>
          </p:cNvPr>
          <p:cNvSpPr txBox="1"/>
          <p:nvPr/>
        </p:nvSpPr>
        <p:spPr>
          <a:xfrm>
            <a:off x="552691" y="5190054"/>
            <a:ext cx="11086618" cy="400110"/>
          </a:xfrm>
          <a:prstGeom prst="rect">
            <a:avLst/>
          </a:prstGeom>
          <a:gradFill>
            <a:gsLst>
              <a:gs pos="0">
                <a:schemeClr val="accent1">
                  <a:shade val="30000"/>
                  <a:satMod val="115000"/>
                  <a:lumMod val="17000"/>
                  <a:lumOff val="83000"/>
                  <a:alpha val="84000"/>
                </a:schemeClr>
              </a:gs>
              <a:gs pos="50000">
                <a:schemeClr val="accent1">
                  <a:lumMod val="40000"/>
                  <a:lumOff val="60000"/>
                  <a:shade val="67500"/>
                  <a:satMod val="115000"/>
                </a:schemeClr>
              </a:gs>
              <a:gs pos="100000">
                <a:schemeClr val="accent1">
                  <a:lumMod val="40000"/>
                  <a:lumOff val="60000"/>
                  <a:shade val="100000"/>
                  <a:satMod val="115000"/>
                </a:schemeClr>
              </a:gs>
            </a:gsLst>
            <a:lin ang="2700000" scaled="1"/>
          </a:gradFill>
        </p:spPr>
        <p:txBody>
          <a:bodyPr wrap="square" rtlCol="0">
            <a:spAutoFit/>
          </a:bodyPr>
          <a:lstStyle/>
          <a:p>
            <a:r>
              <a:rPr lang="fr-FR" sz="2000" dirty="0"/>
              <a:t>Voici  4 exemples de lecture simple de cette Abaque avec un </a:t>
            </a:r>
            <a:r>
              <a:rPr lang="fr-FR" altLang="fr-FR" sz="2000" dirty="0"/>
              <a:t>Planeur DUO DISCUS XLT avec TN 890-9</a:t>
            </a:r>
            <a:endParaRPr lang="fr-FR" sz="2000" dirty="0"/>
          </a:p>
        </p:txBody>
      </p:sp>
    </p:spTree>
    <p:extLst>
      <p:ext uri="{BB962C8B-B14F-4D97-AF65-F5344CB8AC3E}">
        <p14:creationId xmlns:p14="http://schemas.microsoft.com/office/powerpoint/2010/main" val="160083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TotalTime>
  <Words>1668</Words>
  <Application>Microsoft Macintosh PowerPoint</Application>
  <PresentationFormat>Grand écran</PresentationFormat>
  <Paragraphs>131</Paragraphs>
  <Slides>13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Microsoft Office User</dc:creator>
  <cp:keywords/>
  <dc:description/>
  <cp:lastModifiedBy>Alain Hamon</cp:lastModifiedBy>
  <cp:revision>27</cp:revision>
  <dcterms:created xsi:type="dcterms:W3CDTF">2023-02-23T14:44:58Z</dcterms:created>
  <dcterms:modified xsi:type="dcterms:W3CDTF">2023-03-30T08:45:01Z</dcterms:modified>
  <cp:category/>
</cp:coreProperties>
</file>